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6" r:id="rId3"/>
    <p:sldId id="258" r:id="rId4"/>
    <p:sldId id="259" r:id="rId5"/>
    <p:sldId id="260" r:id="rId6"/>
    <p:sldId id="261" r:id="rId7"/>
    <p:sldId id="264" r:id="rId8"/>
    <p:sldId id="265" r:id="rId9"/>
    <p:sldId id="266" r:id="rId10"/>
    <p:sldId id="263" r:id="rId11"/>
    <p:sldId id="267" r:id="rId12"/>
    <p:sldId id="262" r:id="rId13"/>
    <p:sldId id="268" r:id="rId14"/>
    <p:sldId id="271" r:id="rId15"/>
    <p:sldId id="270" r:id="rId16"/>
    <p:sldId id="269"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F9D9"/>
    <a:srgbClr val="FF9D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35" autoAdjust="0"/>
    <p:restoredTop sz="73377" autoAdjust="0"/>
  </p:normalViewPr>
  <p:slideViewPr>
    <p:cSldViewPr snapToGrid="0">
      <p:cViewPr varScale="1">
        <p:scale>
          <a:sx n="48" d="100"/>
          <a:sy n="48" d="100"/>
        </p:scale>
        <p:origin x="60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4E9CB-DC0A-4646-A11B-FC0E4CD19F36}" type="datetimeFigureOut">
              <a:rPr lang="de-DE" smtClean="0"/>
              <a:t>16.06.2022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365B6-9053-47A6-8FB1-D65BE280A1CC}" type="slidenum">
              <a:rPr lang="de-DE" smtClean="0"/>
              <a:t>‹Nr.›</a:t>
            </a:fld>
            <a:endParaRPr lang="de-DE"/>
          </a:p>
        </p:txBody>
      </p:sp>
    </p:spTree>
    <p:extLst>
      <p:ext uri="{BB962C8B-B14F-4D97-AF65-F5344CB8AC3E}">
        <p14:creationId xmlns:p14="http://schemas.microsoft.com/office/powerpoint/2010/main" val="2238346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87365B6-9053-47A6-8FB1-D65BE280A1CC}" type="slidenum">
              <a:rPr lang="de-DE" smtClean="0"/>
              <a:t>1</a:t>
            </a:fld>
            <a:endParaRPr lang="de-DE"/>
          </a:p>
        </p:txBody>
      </p:sp>
    </p:spTree>
    <p:extLst>
      <p:ext uri="{BB962C8B-B14F-4D97-AF65-F5344CB8AC3E}">
        <p14:creationId xmlns:p14="http://schemas.microsoft.com/office/powerpoint/2010/main" val="93757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Datenübertragung zum Informationsaustausch.</a:t>
            </a:r>
          </a:p>
          <a:p>
            <a:r>
              <a:rPr lang="de-DE" dirty="0"/>
              <a:t>Der ASCII-Code für den internationalen Informationsaustausch wird erarbeitet und mit einer Bügelperlenkette vertieft.</a:t>
            </a:r>
          </a:p>
          <a:p>
            <a:r>
              <a:rPr lang="de-DE" dirty="0"/>
              <a:t>Eine Überraschung dürfte die Erkenntnis sein, dass eine Tastatur mit jedem Tastendruck einen achtstelligen Binärcode liefert, der an den Computer übertragen wird. Im ASCII-Code sind auch Steuerzeichen vorgesehen. Ersetzt man die Tastatur durch ein Schaltpult, kann man genauso Daten an den Computer übertragen. Es dauert alles nur sehr viel länger als mit der Tastatur.</a:t>
            </a:r>
          </a:p>
        </p:txBody>
      </p:sp>
      <p:sp>
        <p:nvSpPr>
          <p:cNvPr id="4" name="Foliennummernplatzhalter 3"/>
          <p:cNvSpPr>
            <a:spLocks noGrp="1"/>
          </p:cNvSpPr>
          <p:nvPr>
            <p:ph type="sldNum" sz="quarter" idx="5"/>
          </p:nvPr>
        </p:nvSpPr>
        <p:spPr/>
        <p:txBody>
          <a:bodyPr/>
          <a:lstStyle/>
          <a:p>
            <a:fld id="{A87365B6-9053-47A6-8FB1-D65BE280A1CC}" type="slidenum">
              <a:rPr lang="de-DE" smtClean="0"/>
              <a:t>10</a:t>
            </a:fld>
            <a:endParaRPr lang="de-DE"/>
          </a:p>
        </p:txBody>
      </p:sp>
    </p:spTree>
    <p:extLst>
      <p:ext uri="{BB962C8B-B14F-4D97-AF65-F5344CB8AC3E}">
        <p14:creationId xmlns:p14="http://schemas.microsoft.com/office/powerpoint/2010/main" val="4135487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die Übertragung von Daten zwischen zwei Computern erfolgt über ein Kabel, Lichtwellenleiter, Infrarot-Licht oder Funk im ASCII-Code. Das hier vorgeführte Übertragungsmodell entspricht der Übertragung von Daten aus einem Computer an einen Drucker. Der einzige Unterschied ist die Übertragungsgeschwindigkeit. Die elektronische Übertragung durch das Computersystem erfolgt mit mindestens tausendfacher Geschwindigkeit als der Handbetrieb. </a:t>
            </a:r>
          </a:p>
        </p:txBody>
      </p:sp>
      <p:sp>
        <p:nvSpPr>
          <p:cNvPr id="4" name="Foliennummernplatzhalter 3"/>
          <p:cNvSpPr>
            <a:spLocks noGrp="1"/>
          </p:cNvSpPr>
          <p:nvPr>
            <p:ph type="sldNum" sz="quarter" idx="5"/>
          </p:nvPr>
        </p:nvSpPr>
        <p:spPr/>
        <p:txBody>
          <a:bodyPr/>
          <a:lstStyle/>
          <a:p>
            <a:fld id="{A87365B6-9053-47A6-8FB1-D65BE280A1CC}" type="slidenum">
              <a:rPr lang="de-DE" smtClean="0"/>
              <a:t>11</a:t>
            </a:fld>
            <a:endParaRPr lang="de-DE"/>
          </a:p>
        </p:txBody>
      </p:sp>
    </p:spTree>
    <p:extLst>
      <p:ext uri="{BB962C8B-B14F-4D97-AF65-F5344CB8AC3E}">
        <p14:creationId xmlns:p14="http://schemas.microsoft.com/office/powerpoint/2010/main" val="349748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Daten werden schon seit sehr langer Zeit verschlüsselt. Dabei spielen Schlüssel- oder Passworte eine bedeutende Rolle.</a:t>
            </a:r>
          </a:p>
          <a:p>
            <a:r>
              <a:rPr lang="de-DE" dirty="0"/>
              <a:t>Auch hier wird im Handbetrieb mit der </a:t>
            </a:r>
            <a:r>
              <a:rPr lang="de-DE" dirty="0" err="1"/>
              <a:t>Caesarscheibe</a:t>
            </a:r>
            <a:r>
              <a:rPr lang="de-DE" dirty="0"/>
              <a:t> gearbeitet und im zweiten Schritt der Computer zum Ver- und Entschlüsseln verwendet. </a:t>
            </a:r>
          </a:p>
        </p:txBody>
      </p:sp>
      <p:sp>
        <p:nvSpPr>
          <p:cNvPr id="4" name="Foliennummernplatzhalter 3"/>
          <p:cNvSpPr>
            <a:spLocks noGrp="1"/>
          </p:cNvSpPr>
          <p:nvPr>
            <p:ph type="sldNum" sz="quarter" idx="5"/>
          </p:nvPr>
        </p:nvSpPr>
        <p:spPr/>
        <p:txBody>
          <a:bodyPr/>
          <a:lstStyle/>
          <a:p>
            <a:fld id="{A87365B6-9053-47A6-8FB1-D65BE280A1CC}" type="slidenum">
              <a:rPr lang="de-DE" smtClean="0"/>
              <a:t>12</a:t>
            </a:fld>
            <a:endParaRPr lang="de-DE"/>
          </a:p>
        </p:txBody>
      </p:sp>
    </p:spTree>
    <p:extLst>
      <p:ext uri="{BB962C8B-B14F-4D97-AF65-F5344CB8AC3E}">
        <p14:creationId xmlns:p14="http://schemas.microsoft.com/office/powerpoint/2010/main" val="646463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Codeknacker zum automatischen Entschlüsseln zeigt, wie wichtig ein langes Passwort ist.</a:t>
            </a:r>
          </a:p>
          <a:p>
            <a:r>
              <a:rPr lang="de-DE" dirty="0"/>
              <a:t>Alle mit Hilfe des Caesar-Verfahrens verschlüsselten Sätze entschlüsselt der Codeknacker in weniger als einer Sekunde.</a:t>
            </a:r>
          </a:p>
        </p:txBody>
      </p:sp>
      <p:sp>
        <p:nvSpPr>
          <p:cNvPr id="4" name="Foliennummernplatzhalter 3"/>
          <p:cNvSpPr>
            <a:spLocks noGrp="1"/>
          </p:cNvSpPr>
          <p:nvPr>
            <p:ph type="sldNum" sz="quarter" idx="5"/>
          </p:nvPr>
        </p:nvSpPr>
        <p:spPr/>
        <p:txBody>
          <a:bodyPr/>
          <a:lstStyle/>
          <a:p>
            <a:fld id="{A87365B6-9053-47A6-8FB1-D65BE280A1CC}" type="slidenum">
              <a:rPr lang="de-DE" smtClean="0"/>
              <a:t>13</a:t>
            </a:fld>
            <a:endParaRPr lang="de-DE"/>
          </a:p>
        </p:txBody>
      </p:sp>
    </p:spTree>
    <p:extLst>
      <p:ext uri="{BB962C8B-B14F-4D97-AF65-F5344CB8AC3E}">
        <p14:creationId xmlns:p14="http://schemas.microsoft.com/office/powerpoint/2010/main" val="4060498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87365B6-9053-47A6-8FB1-D65BE280A1CC}" type="slidenum">
              <a:rPr lang="de-DE" smtClean="0"/>
              <a:t>14</a:t>
            </a:fld>
            <a:endParaRPr lang="de-DE"/>
          </a:p>
        </p:txBody>
      </p:sp>
    </p:spTree>
    <p:extLst>
      <p:ext uri="{BB962C8B-B14F-4D97-AF65-F5344CB8AC3E}">
        <p14:creationId xmlns:p14="http://schemas.microsoft.com/office/powerpoint/2010/main" val="3230601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Durch die Förderung der RAG-Stiftung ist die kostenlose Ausleihe des Stationenlernens in der Kohleregion um Ibbenbüren gesichert. Die Schulen im südöstlichen Teil des Kreises Steinfurt können durch die Unterstützung der Adelheid-Windmöller-Stiftung versorgt werden.</a:t>
            </a:r>
          </a:p>
          <a:p>
            <a:r>
              <a:rPr lang="de-DE" dirty="0"/>
              <a:t>Für </a:t>
            </a:r>
            <a:r>
              <a:rPr lang="de-DE"/>
              <a:t>den grau </a:t>
            </a:r>
            <a:r>
              <a:rPr lang="de-DE" dirty="0"/>
              <a:t>dargestellten Teil des Kreises werden noch Sponsoren gesucht.</a:t>
            </a:r>
          </a:p>
        </p:txBody>
      </p:sp>
      <p:sp>
        <p:nvSpPr>
          <p:cNvPr id="4" name="Foliennummernplatzhalter 3"/>
          <p:cNvSpPr>
            <a:spLocks noGrp="1"/>
          </p:cNvSpPr>
          <p:nvPr>
            <p:ph type="sldNum" sz="quarter" idx="5"/>
          </p:nvPr>
        </p:nvSpPr>
        <p:spPr/>
        <p:txBody>
          <a:bodyPr/>
          <a:lstStyle/>
          <a:p>
            <a:fld id="{A87365B6-9053-47A6-8FB1-D65BE280A1CC}" type="slidenum">
              <a:rPr lang="de-DE" smtClean="0"/>
              <a:t>16</a:t>
            </a:fld>
            <a:endParaRPr lang="de-DE"/>
          </a:p>
        </p:txBody>
      </p:sp>
    </p:spTree>
    <p:extLst>
      <p:ext uri="{BB962C8B-B14F-4D97-AF65-F5344CB8AC3E}">
        <p14:creationId xmlns:p14="http://schemas.microsoft.com/office/powerpoint/2010/main" val="3268714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„Informatik erleben und erforschen“ ist ein Stationenlernen im Kontext </a:t>
            </a:r>
            <a:r>
              <a:rPr lang="de-DE" dirty="0" err="1"/>
              <a:t>PhänomexX.mobil</a:t>
            </a:r>
            <a:r>
              <a:rPr lang="de-DE" dirty="0"/>
              <a:t>.</a:t>
            </a:r>
            <a:br>
              <a:rPr lang="de-DE" dirty="0"/>
            </a:br>
            <a:r>
              <a:rPr lang="de-DE" dirty="0" err="1"/>
              <a:t>PhänomexX.mobil</a:t>
            </a:r>
            <a:r>
              <a:rPr lang="de-DE" dirty="0"/>
              <a:t> umfasst Stationenlernen, die Schulen zu Ausleihe zur Verfügung gestellt werden.</a:t>
            </a:r>
          </a:p>
          <a:p>
            <a:r>
              <a:rPr lang="de-DE" dirty="0"/>
              <a:t>Dieses Stationenlernen wurde als Kooperationsprojekt der PhänomexX mit dem Kompetenzteam Steinfurt entwickelt.</a:t>
            </a:r>
          </a:p>
          <a:p>
            <a:r>
              <a:rPr lang="de-DE" dirty="0"/>
              <a:t>Die Kosten für die Entwicklung und den Verleihbetrieb werden von der RAG-Stiftung getragen für Schulen, die ihren Standort in der Kohleregion Ibbenbüren haben.</a:t>
            </a:r>
          </a:p>
          <a:p>
            <a:r>
              <a:rPr lang="de-DE" dirty="0"/>
              <a:t>Für Schulen im östlichen Kreisgebiet übernimmt die Adelheid-Windmöller-Stiftung die Kosten.</a:t>
            </a:r>
          </a:p>
          <a:p>
            <a:r>
              <a:rPr lang="de-DE" dirty="0"/>
              <a:t>Die für PhänomexX-Stationenlernen obligatorischen Fortbildungen für Lehrkräfte werden vom Kompetenzteam durchgeführt.</a:t>
            </a:r>
          </a:p>
          <a:p>
            <a:r>
              <a:rPr lang="de-DE" dirty="0"/>
              <a:t>Der Auf- und Abbau in der Schule erledigen Techniker der PhänomexX. </a:t>
            </a:r>
          </a:p>
          <a:p>
            <a:endParaRPr lang="de-DE" dirty="0"/>
          </a:p>
        </p:txBody>
      </p:sp>
      <p:sp>
        <p:nvSpPr>
          <p:cNvPr id="4" name="Foliennummernplatzhalter 3"/>
          <p:cNvSpPr>
            <a:spLocks noGrp="1"/>
          </p:cNvSpPr>
          <p:nvPr>
            <p:ph type="sldNum" sz="quarter" idx="5"/>
          </p:nvPr>
        </p:nvSpPr>
        <p:spPr/>
        <p:txBody>
          <a:bodyPr/>
          <a:lstStyle/>
          <a:p>
            <a:fld id="{A87365B6-9053-47A6-8FB1-D65BE280A1CC}" type="slidenum">
              <a:rPr lang="de-DE" smtClean="0"/>
              <a:t>2</a:t>
            </a:fld>
            <a:endParaRPr lang="de-DE"/>
          </a:p>
        </p:txBody>
      </p:sp>
    </p:spTree>
    <p:extLst>
      <p:ext uri="{BB962C8B-B14F-4D97-AF65-F5344CB8AC3E}">
        <p14:creationId xmlns:p14="http://schemas.microsoft.com/office/powerpoint/2010/main" val="3226514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Zuerst begründen wir, warum wir es für nötig halten, Informatik-Inhalte schon in der Grundschule zu behandeln.</a:t>
            </a:r>
          </a:p>
          <a:p>
            <a:r>
              <a:rPr lang="de-DE" dirty="0"/>
              <a:t>Ein zentraler Satz des Lehrplans dient dabei als Ausgangspunkt.</a:t>
            </a:r>
          </a:p>
        </p:txBody>
      </p:sp>
      <p:sp>
        <p:nvSpPr>
          <p:cNvPr id="4" name="Foliennummernplatzhalter 3"/>
          <p:cNvSpPr>
            <a:spLocks noGrp="1"/>
          </p:cNvSpPr>
          <p:nvPr>
            <p:ph type="sldNum" sz="quarter" idx="5"/>
          </p:nvPr>
        </p:nvSpPr>
        <p:spPr/>
        <p:txBody>
          <a:bodyPr/>
          <a:lstStyle/>
          <a:p>
            <a:fld id="{A87365B6-9053-47A6-8FB1-D65BE280A1CC}" type="slidenum">
              <a:rPr lang="de-DE" smtClean="0"/>
              <a:t>3</a:t>
            </a:fld>
            <a:endParaRPr lang="de-DE"/>
          </a:p>
        </p:txBody>
      </p:sp>
    </p:spTree>
    <p:extLst>
      <p:ext uri="{BB962C8B-B14F-4D97-AF65-F5344CB8AC3E}">
        <p14:creationId xmlns:p14="http://schemas.microsoft.com/office/powerpoint/2010/main" val="31557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Schon in dem nur kurzen Zeitraum vom Aufstehen am Morgen bis zum Erreichen der Schule nutzen unsere Kinder viele digitale Helfer. Mit unterschiedlichsten </a:t>
            </a:r>
            <a:r>
              <a:rPr lang="de-DE" b="1" dirty="0"/>
              <a:t>Anzeigen</a:t>
            </a:r>
            <a:r>
              <a:rPr lang="de-DE" dirty="0"/>
              <a:t> werden sie mit </a:t>
            </a:r>
            <a:r>
              <a:rPr lang="de-DE" b="1" dirty="0"/>
              <a:t>Informationen</a:t>
            </a:r>
            <a:r>
              <a:rPr lang="de-DE" dirty="0"/>
              <a:t> versorgt. Einige dieser Geräte </a:t>
            </a:r>
            <a:r>
              <a:rPr lang="de-DE" b="1" dirty="0"/>
              <a:t>tauschen</a:t>
            </a:r>
            <a:r>
              <a:rPr lang="de-DE" dirty="0"/>
              <a:t> untereinander </a:t>
            </a:r>
            <a:r>
              <a:rPr lang="de-DE" b="1" dirty="0"/>
              <a:t>Informationen aus</a:t>
            </a:r>
            <a:r>
              <a:rPr lang="de-DE" dirty="0"/>
              <a:t>. </a:t>
            </a:r>
          </a:p>
        </p:txBody>
      </p:sp>
      <p:sp>
        <p:nvSpPr>
          <p:cNvPr id="4" name="Foliennummernplatzhalter 3"/>
          <p:cNvSpPr>
            <a:spLocks noGrp="1"/>
          </p:cNvSpPr>
          <p:nvPr>
            <p:ph type="sldNum" sz="quarter" idx="5"/>
          </p:nvPr>
        </p:nvSpPr>
        <p:spPr/>
        <p:txBody>
          <a:bodyPr/>
          <a:lstStyle/>
          <a:p>
            <a:fld id="{A87365B6-9053-47A6-8FB1-D65BE280A1CC}" type="slidenum">
              <a:rPr lang="de-DE" smtClean="0"/>
              <a:t>4</a:t>
            </a:fld>
            <a:endParaRPr lang="de-DE"/>
          </a:p>
        </p:txBody>
      </p:sp>
    </p:spTree>
    <p:extLst>
      <p:ext uri="{BB962C8B-B14F-4D97-AF65-F5344CB8AC3E}">
        <p14:creationId xmlns:p14="http://schemas.microsoft.com/office/powerpoint/2010/main" val="1035312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das setzt sich beim Spielen, lernen und im Wohnbereich fort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Nutzung erfolgt völlig selbstverständlich und auf keinen Fall ist deutlich, dass alle Digitalisierung mit nur zwei Zuständen (NULL und EIN  bzw.  AN und AUS) realisiert werden muss, denn Computer kennen nur diese beiden Zustände.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geläufige Zehnersystem für Zahlen mit zehn Zuständen (0, 1, 2, …, 8,  9) kann nicht genutzt werden. Zum Zählen und Rechnen dient in Computern das Dualsystem.</a:t>
            </a:r>
          </a:p>
        </p:txBody>
      </p:sp>
      <p:sp>
        <p:nvSpPr>
          <p:cNvPr id="4" name="Foliennummernplatzhalter 3"/>
          <p:cNvSpPr>
            <a:spLocks noGrp="1"/>
          </p:cNvSpPr>
          <p:nvPr>
            <p:ph type="sldNum" sz="quarter" idx="5"/>
          </p:nvPr>
        </p:nvSpPr>
        <p:spPr/>
        <p:txBody>
          <a:bodyPr/>
          <a:lstStyle/>
          <a:p>
            <a:fld id="{A87365B6-9053-47A6-8FB1-D65BE280A1CC}" type="slidenum">
              <a:rPr lang="de-DE" smtClean="0"/>
              <a:t>5</a:t>
            </a:fld>
            <a:endParaRPr lang="de-DE"/>
          </a:p>
        </p:txBody>
      </p:sp>
    </p:spTree>
    <p:extLst>
      <p:ext uri="{BB962C8B-B14F-4D97-AF65-F5344CB8AC3E}">
        <p14:creationId xmlns:p14="http://schemas.microsoft.com/office/powerpoint/2010/main" val="3820187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Dualsystem ist deshalb auch der Gegenstand einiger Stationen und spielt bei der Vorbereitung auf das Stationenlernen im Unterricht eine besondere Rolle.</a:t>
            </a:r>
          </a:p>
        </p:txBody>
      </p:sp>
      <p:sp>
        <p:nvSpPr>
          <p:cNvPr id="4" name="Foliennummernplatzhalter 3"/>
          <p:cNvSpPr>
            <a:spLocks noGrp="1"/>
          </p:cNvSpPr>
          <p:nvPr>
            <p:ph type="sldNum" sz="quarter" idx="5"/>
          </p:nvPr>
        </p:nvSpPr>
        <p:spPr/>
        <p:txBody>
          <a:bodyPr/>
          <a:lstStyle/>
          <a:p>
            <a:fld id="{A87365B6-9053-47A6-8FB1-D65BE280A1CC}" type="slidenum">
              <a:rPr lang="de-DE" smtClean="0"/>
              <a:t>6</a:t>
            </a:fld>
            <a:endParaRPr lang="de-DE"/>
          </a:p>
        </p:txBody>
      </p:sp>
    </p:spTree>
    <p:extLst>
      <p:ext uri="{BB962C8B-B14F-4D97-AF65-F5344CB8AC3E}">
        <p14:creationId xmlns:p14="http://schemas.microsoft.com/office/powerpoint/2010/main" val="2933841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Aber auch Texte und Bilder müssen mit NULLEN und EINSEN dargestellt werden. Das geschieht mit Hilfe eines Rasters, das durch die Bildpunkte (Pixel genannt) des Monitors oder der Anzeige vorgegeben ist.</a:t>
            </a:r>
          </a:p>
        </p:txBody>
      </p:sp>
      <p:sp>
        <p:nvSpPr>
          <p:cNvPr id="4" name="Foliennummernplatzhalter 3"/>
          <p:cNvSpPr>
            <a:spLocks noGrp="1"/>
          </p:cNvSpPr>
          <p:nvPr>
            <p:ph type="sldNum" sz="quarter" idx="5"/>
          </p:nvPr>
        </p:nvSpPr>
        <p:spPr/>
        <p:txBody>
          <a:bodyPr/>
          <a:lstStyle/>
          <a:p>
            <a:fld id="{A87365B6-9053-47A6-8FB1-D65BE280A1CC}" type="slidenum">
              <a:rPr lang="de-DE" smtClean="0"/>
              <a:t>7</a:t>
            </a:fld>
            <a:endParaRPr lang="de-DE"/>
          </a:p>
        </p:txBody>
      </p:sp>
    </p:spTree>
    <p:extLst>
      <p:ext uri="{BB962C8B-B14F-4D97-AF65-F5344CB8AC3E}">
        <p14:creationId xmlns:p14="http://schemas.microsoft.com/office/powerpoint/2010/main" val="851846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 mehr Pixel ein Monitor hat, desto genauer wird ein Gegenstand auf ihm dargestellt. Mit nur wenigen Pixel erhält man eine so ungenaue Darstellung, dass man den eigentlichen Gegenstand kaum noch erkennen kann. Das kann an verschiedenen Beispielen im Stationenlernen erlebt werden. Ein Höhepunkt ist sicher, wenn das mit der Webcam aufgenommene Selfie mit verschiedenen Auflösungen dargestellt wird.</a:t>
            </a:r>
          </a:p>
        </p:txBody>
      </p:sp>
      <p:sp>
        <p:nvSpPr>
          <p:cNvPr id="4" name="Foliennummernplatzhalter 3"/>
          <p:cNvSpPr>
            <a:spLocks noGrp="1"/>
          </p:cNvSpPr>
          <p:nvPr>
            <p:ph type="sldNum" sz="quarter" idx="5"/>
          </p:nvPr>
        </p:nvSpPr>
        <p:spPr/>
        <p:txBody>
          <a:bodyPr/>
          <a:lstStyle/>
          <a:p>
            <a:fld id="{A87365B6-9053-47A6-8FB1-D65BE280A1CC}" type="slidenum">
              <a:rPr lang="de-DE" smtClean="0"/>
              <a:t>8</a:t>
            </a:fld>
            <a:endParaRPr lang="de-DE"/>
          </a:p>
        </p:txBody>
      </p:sp>
    </p:spTree>
    <p:extLst>
      <p:ext uri="{BB962C8B-B14F-4D97-AF65-F5344CB8AC3E}">
        <p14:creationId xmlns:p14="http://schemas.microsoft.com/office/powerpoint/2010/main" val="1957769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besonderes Problem ist die Darstellung von Farben. Die ersten Monitore waren zweifarbig. Schwarz-weiß, schwarz-grün oder schwarz-gelb. Die Fähigkeit unserer Augen beschränkt sich auf die Erkennung von drei Farben: rot, grün und blau. Diese fallen als Lichtstrahlen in das Auge. </a:t>
            </a:r>
          </a:p>
          <a:p>
            <a:r>
              <a:rPr lang="de-DE" dirty="0"/>
              <a:t>Alle für uns sichtbaren Farben sind aus diesen drei LICHT-Farben gemischt.</a:t>
            </a:r>
          </a:p>
          <a:p>
            <a:r>
              <a:rPr lang="de-DE" dirty="0"/>
              <a:t>Wie das geschieht, wird an einer Station mit dem Farbmischer aus drei Lichtquellen experimentell erprobt.</a:t>
            </a:r>
          </a:p>
          <a:p>
            <a:r>
              <a:rPr lang="de-DE" dirty="0"/>
              <a:t>Der digitale Farbmischer zeigt, dass man mit Schaltern (Null und Eins) Lichtfarben auf einem LED-Panel mischen kann.</a:t>
            </a:r>
          </a:p>
          <a:p>
            <a:r>
              <a:rPr lang="de-DE" dirty="0"/>
              <a:t>Am Monitor kann man die Komposition beliebiger Bilder (auch ein Selfie mit der Webcam) aus den drei Grundfarbenbildern zusammensetzen bzw. in seine Grundfarben zerlegen lassen.</a:t>
            </a:r>
          </a:p>
        </p:txBody>
      </p:sp>
      <p:sp>
        <p:nvSpPr>
          <p:cNvPr id="4" name="Foliennummernplatzhalter 3"/>
          <p:cNvSpPr>
            <a:spLocks noGrp="1"/>
          </p:cNvSpPr>
          <p:nvPr>
            <p:ph type="sldNum" sz="quarter" idx="5"/>
          </p:nvPr>
        </p:nvSpPr>
        <p:spPr/>
        <p:txBody>
          <a:bodyPr/>
          <a:lstStyle/>
          <a:p>
            <a:fld id="{A87365B6-9053-47A6-8FB1-D65BE280A1CC}" type="slidenum">
              <a:rPr lang="de-DE" smtClean="0"/>
              <a:t>9</a:t>
            </a:fld>
            <a:endParaRPr lang="de-DE"/>
          </a:p>
        </p:txBody>
      </p:sp>
    </p:spTree>
    <p:extLst>
      <p:ext uri="{BB962C8B-B14F-4D97-AF65-F5344CB8AC3E}">
        <p14:creationId xmlns:p14="http://schemas.microsoft.com/office/powerpoint/2010/main" val="3591842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38B82A-41E0-296E-73D8-AC9E67447C6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DC1276E-4F83-4408-BAFE-38120528CF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79236E7-D2E3-FDFA-88D2-F739CABA36BB}"/>
              </a:ext>
            </a:extLst>
          </p:cNvPr>
          <p:cNvSpPr>
            <a:spLocks noGrp="1"/>
          </p:cNvSpPr>
          <p:nvPr>
            <p:ph type="dt" sz="half" idx="10"/>
          </p:nvPr>
        </p:nvSpPr>
        <p:spPr/>
        <p:txBody>
          <a:bodyPr/>
          <a:lstStyle/>
          <a:p>
            <a:fld id="{34991426-383E-4997-A1E0-1FF4B56B3341}" type="datetimeFigureOut">
              <a:rPr lang="de-DE" smtClean="0"/>
              <a:t>16.06.2022</a:t>
            </a:fld>
            <a:endParaRPr lang="de-DE"/>
          </a:p>
        </p:txBody>
      </p:sp>
      <p:sp>
        <p:nvSpPr>
          <p:cNvPr id="5" name="Fußzeilenplatzhalter 4">
            <a:extLst>
              <a:ext uri="{FF2B5EF4-FFF2-40B4-BE49-F238E27FC236}">
                <a16:creationId xmlns:a16="http://schemas.microsoft.com/office/drawing/2014/main" id="{80FD5CEA-ECE7-F28C-5C07-68C29AC1356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1D47293-3B54-42F3-6CF5-5A558C66A178}"/>
              </a:ext>
            </a:extLst>
          </p:cNvPr>
          <p:cNvSpPr>
            <a:spLocks noGrp="1"/>
          </p:cNvSpPr>
          <p:nvPr>
            <p:ph type="sldNum" sz="quarter" idx="12"/>
          </p:nvPr>
        </p:nvSpPr>
        <p:spPr/>
        <p:txBody>
          <a:bodyPr/>
          <a:lstStyle/>
          <a:p>
            <a:fld id="{B10B4B29-1609-48DD-A82A-DA78900E7F21}" type="slidenum">
              <a:rPr lang="de-DE" smtClean="0"/>
              <a:t>‹Nr.›</a:t>
            </a:fld>
            <a:endParaRPr lang="de-DE"/>
          </a:p>
        </p:txBody>
      </p:sp>
    </p:spTree>
    <p:extLst>
      <p:ext uri="{BB962C8B-B14F-4D97-AF65-F5344CB8AC3E}">
        <p14:creationId xmlns:p14="http://schemas.microsoft.com/office/powerpoint/2010/main" val="527169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F8FEF-0420-B1CB-AA75-9E4594BA522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5C747DC-5EE7-DA45-FB50-B808CDF485B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2A613C1-9E04-449C-ABC1-1CCD8864D675}"/>
              </a:ext>
            </a:extLst>
          </p:cNvPr>
          <p:cNvSpPr>
            <a:spLocks noGrp="1"/>
          </p:cNvSpPr>
          <p:nvPr>
            <p:ph type="dt" sz="half" idx="10"/>
          </p:nvPr>
        </p:nvSpPr>
        <p:spPr/>
        <p:txBody>
          <a:bodyPr/>
          <a:lstStyle/>
          <a:p>
            <a:fld id="{34991426-383E-4997-A1E0-1FF4B56B3341}" type="datetimeFigureOut">
              <a:rPr lang="de-DE" smtClean="0"/>
              <a:t>16.06.2022</a:t>
            </a:fld>
            <a:endParaRPr lang="de-DE"/>
          </a:p>
        </p:txBody>
      </p:sp>
      <p:sp>
        <p:nvSpPr>
          <p:cNvPr id="5" name="Fußzeilenplatzhalter 4">
            <a:extLst>
              <a:ext uri="{FF2B5EF4-FFF2-40B4-BE49-F238E27FC236}">
                <a16:creationId xmlns:a16="http://schemas.microsoft.com/office/drawing/2014/main" id="{005EE91D-FC69-0631-275A-C100FE8060B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D4C467C-49B9-E10A-BDBF-CC8B5D091B8A}"/>
              </a:ext>
            </a:extLst>
          </p:cNvPr>
          <p:cNvSpPr>
            <a:spLocks noGrp="1"/>
          </p:cNvSpPr>
          <p:nvPr>
            <p:ph type="sldNum" sz="quarter" idx="12"/>
          </p:nvPr>
        </p:nvSpPr>
        <p:spPr/>
        <p:txBody>
          <a:bodyPr/>
          <a:lstStyle/>
          <a:p>
            <a:fld id="{B10B4B29-1609-48DD-A82A-DA78900E7F21}" type="slidenum">
              <a:rPr lang="de-DE" smtClean="0"/>
              <a:t>‹Nr.›</a:t>
            </a:fld>
            <a:endParaRPr lang="de-DE"/>
          </a:p>
        </p:txBody>
      </p:sp>
    </p:spTree>
    <p:extLst>
      <p:ext uri="{BB962C8B-B14F-4D97-AF65-F5344CB8AC3E}">
        <p14:creationId xmlns:p14="http://schemas.microsoft.com/office/powerpoint/2010/main" val="1935730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DD23A9C-D103-15C4-8E34-DA620FBC1E2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E0E9E42-731E-1CB4-9E64-D9FF1638F0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50E42FC-7B7D-24E1-7D52-24E6441CBF72}"/>
              </a:ext>
            </a:extLst>
          </p:cNvPr>
          <p:cNvSpPr>
            <a:spLocks noGrp="1"/>
          </p:cNvSpPr>
          <p:nvPr>
            <p:ph type="dt" sz="half" idx="10"/>
          </p:nvPr>
        </p:nvSpPr>
        <p:spPr/>
        <p:txBody>
          <a:bodyPr/>
          <a:lstStyle/>
          <a:p>
            <a:fld id="{34991426-383E-4997-A1E0-1FF4B56B3341}" type="datetimeFigureOut">
              <a:rPr lang="de-DE" smtClean="0"/>
              <a:t>16.06.2022</a:t>
            </a:fld>
            <a:endParaRPr lang="de-DE"/>
          </a:p>
        </p:txBody>
      </p:sp>
      <p:sp>
        <p:nvSpPr>
          <p:cNvPr id="5" name="Fußzeilenplatzhalter 4">
            <a:extLst>
              <a:ext uri="{FF2B5EF4-FFF2-40B4-BE49-F238E27FC236}">
                <a16:creationId xmlns:a16="http://schemas.microsoft.com/office/drawing/2014/main" id="{7C413B4F-8F8C-16AA-CB6B-8A17250F3BA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ED61202-D52C-E4A6-F0CB-104B4AA8F0D7}"/>
              </a:ext>
            </a:extLst>
          </p:cNvPr>
          <p:cNvSpPr>
            <a:spLocks noGrp="1"/>
          </p:cNvSpPr>
          <p:nvPr>
            <p:ph type="sldNum" sz="quarter" idx="12"/>
          </p:nvPr>
        </p:nvSpPr>
        <p:spPr/>
        <p:txBody>
          <a:bodyPr/>
          <a:lstStyle/>
          <a:p>
            <a:fld id="{B10B4B29-1609-48DD-A82A-DA78900E7F21}" type="slidenum">
              <a:rPr lang="de-DE" smtClean="0"/>
              <a:t>‹Nr.›</a:t>
            </a:fld>
            <a:endParaRPr lang="de-DE"/>
          </a:p>
        </p:txBody>
      </p:sp>
    </p:spTree>
    <p:extLst>
      <p:ext uri="{BB962C8B-B14F-4D97-AF65-F5344CB8AC3E}">
        <p14:creationId xmlns:p14="http://schemas.microsoft.com/office/powerpoint/2010/main" val="2383568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F2B2BF-6464-4A25-A135-1312AEE04EE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5D3DDD4-8911-60AD-EA37-A9E6C6017C4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2851FDC-B09B-9912-C5F1-7430D28B454A}"/>
              </a:ext>
            </a:extLst>
          </p:cNvPr>
          <p:cNvSpPr>
            <a:spLocks noGrp="1"/>
          </p:cNvSpPr>
          <p:nvPr>
            <p:ph type="dt" sz="half" idx="10"/>
          </p:nvPr>
        </p:nvSpPr>
        <p:spPr/>
        <p:txBody>
          <a:bodyPr/>
          <a:lstStyle/>
          <a:p>
            <a:fld id="{34991426-383E-4997-A1E0-1FF4B56B3341}" type="datetimeFigureOut">
              <a:rPr lang="de-DE" smtClean="0"/>
              <a:t>16.06.2022</a:t>
            </a:fld>
            <a:endParaRPr lang="de-DE"/>
          </a:p>
        </p:txBody>
      </p:sp>
      <p:sp>
        <p:nvSpPr>
          <p:cNvPr id="5" name="Fußzeilenplatzhalter 4">
            <a:extLst>
              <a:ext uri="{FF2B5EF4-FFF2-40B4-BE49-F238E27FC236}">
                <a16:creationId xmlns:a16="http://schemas.microsoft.com/office/drawing/2014/main" id="{CAA5EC54-D50D-273C-0EBA-8CCDE739D5B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3A871D9-1AB4-278D-718D-305CACD126B5}"/>
              </a:ext>
            </a:extLst>
          </p:cNvPr>
          <p:cNvSpPr>
            <a:spLocks noGrp="1"/>
          </p:cNvSpPr>
          <p:nvPr>
            <p:ph type="sldNum" sz="quarter" idx="12"/>
          </p:nvPr>
        </p:nvSpPr>
        <p:spPr/>
        <p:txBody>
          <a:bodyPr/>
          <a:lstStyle/>
          <a:p>
            <a:fld id="{B10B4B29-1609-48DD-A82A-DA78900E7F21}" type="slidenum">
              <a:rPr lang="de-DE" smtClean="0"/>
              <a:t>‹Nr.›</a:t>
            </a:fld>
            <a:endParaRPr lang="de-DE"/>
          </a:p>
        </p:txBody>
      </p:sp>
    </p:spTree>
    <p:extLst>
      <p:ext uri="{BB962C8B-B14F-4D97-AF65-F5344CB8AC3E}">
        <p14:creationId xmlns:p14="http://schemas.microsoft.com/office/powerpoint/2010/main" val="322534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2AFF3D-B740-1B8F-7607-BAFD9391575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BC7D080E-DEB9-4F87-8FBA-AB52C8E3AB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C5F4C70-3135-D327-F12E-310104DC1972}"/>
              </a:ext>
            </a:extLst>
          </p:cNvPr>
          <p:cNvSpPr>
            <a:spLocks noGrp="1"/>
          </p:cNvSpPr>
          <p:nvPr>
            <p:ph type="dt" sz="half" idx="10"/>
          </p:nvPr>
        </p:nvSpPr>
        <p:spPr/>
        <p:txBody>
          <a:bodyPr/>
          <a:lstStyle/>
          <a:p>
            <a:fld id="{34991426-383E-4997-A1E0-1FF4B56B3341}" type="datetimeFigureOut">
              <a:rPr lang="de-DE" smtClean="0"/>
              <a:t>16.06.2022</a:t>
            </a:fld>
            <a:endParaRPr lang="de-DE"/>
          </a:p>
        </p:txBody>
      </p:sp>
      <p:sp>
        <p:nvSpPr>
          <p:cNvPr id="5" name="Fußzeilenplatzhalter 4">
            <a:extLst>
              <a:ext uri="{FF2B5EF4-FFF2-40B4-BE49-F238E27FC236}">
                <a16:creationId xmlns:a16="http://schemas.microsoft.com/office/drawing/2014/main" id="{8AAAD1C8-32E8-9C2A-7BA8-67CEB174474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10BAA8-1ACE-F7F9-A59A-22E8E7EBEA48}"/>
              </a:ext>
            </a:extLst>
          </p:cNvPr>
          <p:cNvSpPr>
            <a:spLocks noGrp="1"/>
          </p:cNvSpPr>
          <p:nvPr>
            <p:ph type="sldNum" sz="quarter" idx="12"/>
          </p:nvPr>
        </p:nvSpPr>
        <p:spPr/>
        <p:txBody>
          <a:bodyPr/>
          <a:lstStyle/>
          <a:p>
            <a:fld id="{B10B4B29-1609-48DD-A82A-DA78900E7F21}" type="slidenum">
              <a:rPr lang="de-DE" smtClean="0"/>
              <a:t>‹Nr.›</a:t>
            </a:fld>
            <a:endParaRPr lang="de-DE"/>
          </a:p>
        </p:txBody>
      </p:sp>
    </p:spTree>
    <p:extLst>
      <p:ext uri="{BB962C8B-B14F-4D97-AF65-F5344CB8AC3E}">
        <p14:creationId xmlns:p14="http://schemas.microsoft.com/office/powerpoint/2010/main" val="1620344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9F70A0-E915-C9BE-EF3D-07FCB37D42F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81349E4-78B7-0739-43A7-93B9D1BA68F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1A3E31E-2E39-659B-B540-3B2C5D1EDC9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7DC583D-DE1C-BEFF-DA59-F221EC142FFA}"/>
              </a:ext>
            </a:extLst>
          </p:cNvPr>
          <p:cNvSpPr>
            <a:spLocks noGrp="1"/>
          </p:cNvSpPr>
          <p:nvPr>
            <p:ph type="dt" sz="half" idx="10"/>
          </p:nvPr>
        </p:nvSpPr>
        <p:spPr/>
        <p:txBody>
          <a:bodyPr/>
          <a:lstStyle/>
          <a:p>
            <a:fld id="{34991426-383E-4997-A1E0-1FF4B56B3341}" type="datetimeFigureOut">
              <a:rPr lang="de-DE" smtClean="0"/>
              <a:t>16.06.2022</a:t>
            </a:fld>
            <a:endParaRPr lang="de-DE"/>
          </a:p>
        </p:txBody>
      </p:sp>
      <p:sp>
        <p:nvSpPr>
          <p:cNvPr id="6" name="Fußzeilenplatzhalter 5">
            <a:extLst>
              <a:ext uri="{FF2B5EF4-FFF2-40B4-BE49-F238E27FC236}">
                <a16:creationId xmlns:a16="http://schemas.microsoft.com/office/drawing/2014/main" id="{5001720B-9ADC-5F8F-765B-48C7B798E94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D4A3EA0-71E2-CBFB-FE88-62A4D53A6D49}"/>
              </a:ext>
            </a:extLst>
          </p:cNvPr>
          <p:cNvSpPr>
            <a:spLocks noGrp="1"/>
          </p:cNvSpPr>
          <p:nvPr>
            <p:ph type="sldNum" sz="quarter" idx="12"/>
          </p:nvPr>
        </p:nvSpPr>
        <p:spPr/>
        <p:txBody>
          <a:bodyPr/>
          <a:lstStyle/>
          <a:p>
            <a:fld id="{B10B4B29-1609-48DD-A82A-DA78900E7F21}" type="slidenum">
              <a:rPr lang="de-DE" smtClean="0"/>
              <a:t>‹Nr.›</a:t>
            </a:fld>
            <a:endParaRPr lang="de-DE"/>
          </a:p>
        </p:txBody>
      </p:sp>
    </p:spTree>
    <p:extLst>
      <p:ext uri="{BB962C8B-B14F-4D97-AF65-F5344CB8AC3E}">
        <p14:creationId xmlns:p14="http://schemas.microsoft.com/office/powerpoint/2010/main" val="2408910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413073-7F19-2BF1-229F-3811295B5FB9}"/>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63EA9A2-9125-D9A4-DDC5-C72B7E2F9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877C623-D1F0-5523-05FE-2626E919F22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8E4CF8D-4D0F-B6AB-0D39-5EC7CBDFE4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818B1D3-5E95-7EC9-E343-3D1552C3C7D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8A64F88-5578-1AE2-8DED-A712B83060B9}"/>
              </a:ext>
            </a:extLst>
          </p:cNvPr>
          <p:cNvSpPr>
            <a:spLocks noGrp="1"/>
          </p:cNvSpPr>
          <p:nvPr>
            <p:ph type="dt" sz="half" idx="10"/>
          </p:nvPr>
        </p:nvSpPr>
        <p:spPr/>
        <p:txBody>
          <a:bodyPr/>
          <a:lstStyle/>
          <a:p>
            <a:fld id="{34991426-383E-4997-A1E0-1FF4B56B3341}" type="datetimeFigureOut">
              <a:rPr lang="de-DE" smtClean="0"/>
              <a:t>16.06.2022</a:t>
            </a:fld>
            <a:endParaRPr lang="de-DE"/>
          </a:p>
        </p:txBody>
      </p:sp>
      <p:sp>
        <p:nvSpPr>
          <p:cNvPr id="8" name="Fußzeilenplatzhalter 7">
            <a:extLst>
              <a:ext uri="{FF2B5EF4-FFF2-40B4-BE49-F238E27FC236}">
                <a16:creationId xmlns:a16="http://schemas.microsoft.com/office/drawing/2014/main" id="{43B08D30-16E6-EDB4-3BC0-7F980328D21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CC5CCFC-18AB-8384-B69F-CE9D93FE8954}"/>
              </a:ext>
            </a:extLst>
          </p:cNvPr>
          <p:cNvSpPr>
            <a:spLocks noGrp="1"/>
          </p:cNvSpPr>
          <p:nvPr>
            <p:ph type="sldNum" sz="quarter" idx="12"/>
          </p:nvPr>
        </p:nvSpPr>
        <p:spPr/>
        <p:txBody>
          <a:bodyPr/>
          <a:lstStyle/>
          <a:p>
            <a:fld id="{B10B4B29-1609-48DD-A82A-DA78900E7F21}" type="slidenum">
              <a:rPr lang="de-DE" smtClean="0"/>
              <a:t>‹Nr.›</a:t>
            </a:fld>
            <a:endParaRPr lang="de-DE"/>
          </a:p>
        </p:txBody>
      </p:sp>
    </p:spTree>
    <p:extLst>
      <p:ext uri="{BB962C8B-B14F-4D97-AF65-F5344CB8AC3E}">
        <p14:creationId xmlns:p14="http://schemas.microsoft.com/office/powerpoint/2010/main" val="870034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7D1063-D579-3252-70A5-0061EE2F443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2B528E3-922A-EE21-EE0A-443E74A489C6}"/>
              </a:ext>
            </a:extLst>
          </p:cNvPr>
          <p:cNvSpPr>
            <a:spLocks noGrp="1"/>
          </p:cNvSpPr>
          <p:nvPr>
            <p:ph type="dt" sz="half" idx="10"/>
          </p:nvPr>
        </p:nvSpPr>
        <p:spPr/>
        <p:txBody>
          <a:bodyPr/>
          <a:lstStyle/>
          <a:p>
            <a:fld id="{34991426-383E-4997-A1E0-1FF4B56B3341}" type="datetimeFigureOut">
              <a:rPr lang="de-DE" smtClean="0"/>
              <a:t>16.06.2022</a:t>
            </a:fld>
            <a:endParaRPr lang="de-DE"/>
          </a:p>
        </p:txBody>
      </p:sp>
      <p:sp>
        <p:nvSpPr>
          <p:cNvPr id="4" name="Fußzeilenplatzhalter 3">
            <a:extLst>
              <a:ext uri="{FF2B5EF4-FFF2-40B4-BE49-F238E27FC236}">
                <a16:creationId xmlns:a16="http://schemas.microsoft.com/office/drawing/2014/main" id="{BD92137F-E6CA-BC2A-5783-64F57B25BAA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986797E-C29B-1CAC-1B08-D921893BB249}"/>
              </a:ext>
            </a:extLst>
          </p:cNvPr>
          <p:cNvSpPr>
            <a:spLocks noGrp="1"/>
          </p:cNvSpPr>
          <p:nvPr>
            <p:ph type="sldNum" sz="quarter" idx="12"/>
          </p:nvPr>
        </p:nvSpPr>
        <p:spPr/>
        <p:txBody>
          <a:bodyPr/>
          <a:lstStyle/>
          <a:p>
            <a:fld id="{B10B4B29-1609-48DD-A82A-DA78900E7F21}" type="slidenum">
              <a:rPr lang="de-DE" smtClean="0"/>
              <a:t>‹Nr.›</a:t>
            </a:fld>
            <a:endParaRPr lang="de-DE"/>
          </a:p>
        </p:txBody>
      </p:sp>
    </p:spTree>
    <p:extLst>
      <p:ext uri="{BB962C8B-B14F-4D97-AF65-F5344CB8AC3E}">
        <p14:creationId xmlns:p14="http://schemas.microsoft.com/office/powerpoint/2010/main" val="166474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E309A02-6BBD-D1E5-9B52-27132B23F223}"/>
              </a:ext>
            </a:extLst>
          </p:cNvPr>
          <p:cNvSpPr>
            <a:spLocks noGrp="1"/>
          </p:cNvSpPr>
          <p:nvPr>
            <p:ph type="dt" sz="half" idx="10"/>
          </p:nvPr>
        </p:nvSpPr>
        <p:spPr/>
        <p:txBody>
          <a:bodyPr/>
          <a:lstStyle/>
          <a:p>
            <a:fld id="{34991426-383E-4997-A1E0-1FF4B56B3341}" type="datetimeFigureOut">
              <a:rPr lang="de-DE" smtClean="0"/>
              <a:t>16.06.2022</a:t>
            </a:fld>
            <a:endParaRPr lang="de-DE"/>
          </a:p>
        </p:txBody>
      </p:sp>
      <p:sp>
        <p:nvSpPr>
          <p:cNvPr id="3" name="Fußzeilenplatzhalter 2">
            <a:extLst>
              <a:ext uri="{FF2B5EF4-FFF2-40B4-BE49-F238E27FC236}">
                <a16:creationId xmlns:a16="http://schemas.microsoft.com/office/drawing/2014/main" id="{8FD14AE9-3743-29A6-FACD-83A74F7A72C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AF80B03-6C68-09A7-8BB7-F5020E2C3ACD}"/>
              </a:ext>
            </a:extLst>
          </p:cNvPr>
          <p:cNvSpPr>
            <a:spLocks noGrp="1"/>
          </p:cNvSpPr>
          <p:nvPr>
            <p:ph type="sldNum" sz="quarter" idx="12"/>
          </p:nvPr>
        </p:nvSpPr>
        <p:spPr/>
        <p:txBody>
          <a:bodyPr/>
          <a:lstStyle/>
          <a:p>
            <a:fld id="{B10B4B29-1609-48DD-A82A-DA78900E7F21}" type="slidenum">
              <a:rPr lang="de-DE" smtClean="0"/>
              <a:t>‹Nr.›</a:t>
            </a:fld>
            <a:endParaRPr lang="de-DE"/>
          </a:p>
        </p:txBody>
      </p:sp>
    </p:spTree>
    <p:extLst>
      <p:ext uri="{BB962C8B-B14F-4D97-AF65-F5344CB8AC3E}">
        <p14:creationId xmlns:p14="http://schemas.microsoft.com/office/powerpoint/2010/main" val="147694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576D0-18A7-DBAF-7EA4-8D0360AC5B0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106A9E1-CE81-26B8-940E-31E36D528A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2699D75-615E-A6BD-E989-2875A8ACD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B01D41D-F32A-4902-861C-C278286EA4EF}"/>
              </a:ext>
            </a:extLst>
          </p:cNvPr>
          <p:cNvSpPr>
            <a:spLocks noGrp="1"/>
          </p:cNvSpPr>
          <p:nvPr>
            <p:ph type="dt" sz="half" idx="10"/>
          </p:nvPr>
        </p:nvSpPr>
        <p:spPr/>
        <p:txBody>
          <a:bodyPr/>
          <a:lstStyle/>
          <a:p>
            <a:fld id="{34991426-383E-4997-A1E0-1FF4B56B3341}" type="datetimeFigureOut">
              <a:rPr lang="de-DE" smtClean="0"/>
              <a:t>16.06.2022</a:t>
            </a:fld>
            <a:endParaRPr lang="de-DE"/>
          </a:p>
        </p:txBody>
      </p:sp>
      <p:sp>
        <p:nvSpPr>
          <p:cNvPr id="6" name="Fußzeilenplatzhalter 5">
            <a:extLst>
              <a:ext uri="{FF2B5EF4-FFF2-40B4-BE49-F238E27FC236}">
                <a16:creationId xmlns:a16="http://schemas.microsoft.com/office/drawing/2014/main" id="{C4A0F6E3-4C36-26C4-835C-7824D7B2752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667390B-A0F1-72B5-F65F-375CBD55293A}"/>
              </a:ext>
            </a:extLst>
          </p:cNvPr>
          <p:cNvSpPr>
            <a:spLocks noGrp="1"/>
          </p:cNvSpPr>
          <p:nvPr>
            <p:ph type="sldNum" sz="quarter" idx="12"/>
          </p:nvPr>
        </p:nvSpPr>
        <p:spPr/>
        <p:txBody>
          <a:bodyPr/>
          <a:lstStyle/>
          <a:p>
            <a:fld id="{B10B4B29-1609-48DD-A82A-DA78900E7F21}" type="slidenum">
              <a:rPr lang="de-DE" smtClean="0"/>
              <a:t>‹Nr.›</a:t>
            </a:fld>
            <a:endParaRPr lang="de-DE"/>
          </a:p>
        </p:txBody>
      </p:sp>
    </p:spTree>
    <p:extLst>
      <p:ext uri="{BB962C8B-B14F-4D97-AF65-F5344CB8AC3E}">
        <p14:creationId xmlns:p14="http://schemas.microsoft.com/office/powerpoint/2010/main" val="2255554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194BD-1166-4584-1F7D-AC7654AD0C9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DA98962-CE92-3970-2F7A-9F8EDAEF44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B27E1D0A-A252-4AC5-C0A3-BEBB3A07F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481007C-56DC-5131-6C9E-69620FA032B7}"/>
              </a:ext>
            </a:extLst>
          </p:cNvPr>
          <p:cNvSpPr>
            <a:spLocks noGrp="1"/>
          </p:cNvSpPr>
          <p:nvPr>
            <p:ph type="dt" sz="half" idx="10"/>
          </p:nvPr>
        </p:nvSpPr>
        <p:spPr/>
        <p:txBody>
          <a:bodyPr/>
          <a:lstStyle/>
          <a:p>
            <a:fld id="{34991426-383E-4997-A1E0-1FF4B56B3341}" type="datetimeFigureOut">
              <a:rPr lang="de-DE" smtClean="0"/>
              <a:t>16.06.2022</a:t>
            </a:fld>
            <a:endParaRPr lang="de-DE"/>
          </a:p>
        </p:txBody>
      </p:sp>
      <p:sp>
        <p:nvSpPr>
          <p:cNvPr id="6" name="Fußzeilenplatzhalter 5">
            <a:extLst>
              <a:ext uri="{FF2B5EF4-FFF2-40B4-BE49-F238E27FC236}">
                <a16:creationId xmlns:a16="http://schemas.microsoft.com/office/drawing/2014/main" id="{55BD9AFE-A061-6F1E-4A60-09438A0DE55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F89C28A-16B8-1ABE-14F0-F43ACCC82687}"/>
              </a:ext>
            </a:extLst>
          </p:cNvPr>
          <p:cNvSpPr>
            <a:spLocks noGrp="1"/>
          </p:cNvSpPr>
          <p:nvPr>
            <p:ph type="sldNum" sz="quarter" idx="12"/>
          </p:nvPr>
        </p:nvSpPr>
        <p:spPr/>
        <p:txBody>
          <a:bodyPr/>
          <a:lstStyle/>
          <a:p>
            <a:fld id="{B10B4B29-1609-48DD-A82A-DA78900E7F21}" type="slidenum">
              <a:rPr lang="de-DE" smtClean="0"/>
              <a:t>‹Nr.›</a:t>
            </a:fld>
            <a:endParaRPr lang="de-DE"/>
          </a:p>
        </p:txBody>
      </p:sp>
    </p:spTree>
    <p:extLst>
      <p:ext uri="{BB962C8B-B14F-4D97-AF65-F5344CB8AC3E}">
        <p14:creationId xmlns:p14="http://schemas.microsoft.com/office/powerpoint/2010/main" val="1815651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C412780-012B-EDC9-B27C-9824EB5E7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290F951-3401-81F3-7E6F-C3092DABB6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92D6229-9612-2404-ABD3-B5BA91C0D3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91426-383E-4997-A1E0-1FF4B56B3341}" type="datetimeFigureOut">
              <a:rPr lang="de-DE" smtClean="0"/>
              <a:t>16.06.2022</a:t>
            </a:fld>
            <a:endParaRPr lang="de-DE"/>
          </a:p>
        </p:txBody>
      </p:sp>
      <p:sp>
        <p:nvSpPr>
          <p:cNvPr id="5" name="Fußzeilenplatzhalter 4">
            <a:extLst>
              <a:ext uri="{FF2B5EF4-FFF2-40B4-BE49-F238E27FC236}">
                <a16:creationId xmlns:a16="http://schemas.microsoft.com/office/drawing/2014/main" id="{1F719B92-54DC-F9E5-5336-43C1890873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F6F97BD2-2F8D-A4F8-6BFD-C54A203C4E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B4B29-1609-48DD-A82A-DA78900E7F21}" type="slidenum">
              <a:rPr lang="de-DE" smtClean="0"/>
              <a:t>‹Nr.›</a:t>
            </a:fld>
            <a:endParaRPr lang="de-DE"/>
          </a:p>
        </p:txBody>
      </p:sp>
    </p:spTree>
    <p:extLst>
      <p:ext uri="{BB962C8B-B14F-4D97-AF65-F5344CB8AC3E}">
        <p14:creationId xmlns:p14="http://schemas.microsoft.com/office/powerpoint/2010/main" val="900568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mailto:mobil@phaenomexx.de"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descr="Ein Bild, das Text, ClipArt enthält.&#10;&#10;Automatisch generierte Beschreibung">
            <a:extLst>
              <a:ext uri="{FF2B5EF4-FFF2-40B4-BE49-F238E27FC236}">
                <a16:creationId xmlns:a16="http://schemas.microsoft.com/office/drawing/2014/main" id="{9D90C063-5B3B-7D23-4282-F63E58AD8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0" y="5862637"/>
            <a:ext cx="2057400" cy="771525"/>
          </a:xfrm>
          <a:prstGeom prst="rect">
            <a:avLst/>
          </a:prstGeom>
        </p:spPr>
      </p:pic>
      <p:sp>
        <p:nvSpPr>
          <p:cNvPr id="2" name="Textfeld 1">
            <a:extLst>
              <a:ext uri="{FF2B5EF4-FFF2-40B4-BE49-F238E27FC236}">
                <a16:creationId xmlns:a16="http://schemas.microsoft.com/office/drawing/2014/main" id="{AE86BEA8-9662-5AA5-94C5-9BE5E3E36F30}"/>
              </a:ext>
            </a:extLst>
          </p:cNvPr>
          <p:cNvSpPr txBox="1"/>
          <p:nvPr/>
        </p:nvSpPr>
        <p:spPr>
          <a:xfrm>
            <a:off x="876822" y="901874"/>
            <a:ext cx="9330118" cy="1200329"/>
          </a:xfrm>
          <a:prstGeom prst="rect">
            <a:avLst/>
          </a:prstGeom>
          <a:noFill/>
        </p:spPr>
        <p:txBody>
          <a:bodyPr wrap="none" rtlCol="0">
            <a:spAutoFit/>
          </a:bodyPr>
          <a:lstStyle/>
          <a:p>
            <a:r>
              <a:rPr lang="de-DE" dirty="0"/>
              <a:t>Diese erste Folie ist ausgeblendet und wird deshalb in der Bildschirmpräsentation nicht angezeigt.</a:t>
            </a:r>
          </a:p>
          <a:p>
            <a:endParaRPr lang="de-DE" dirty="0"/>
          </a:p>
          <a:p>
            <a:r>
              <a:rPr lang="de-DE" dirty="0"/>
              <a:t>Im Notizen-Bereich zu jeder Folie sind Hinweise und Anmerkungen.</a:t>
            </a:r>
          </a:p>
          <a:p>
            <a:endParaRPr lang="de-DE" dirty="0"/>
          </a:p>
        </p:txBody>
      </p:sp>
    </p:spTree>
    <p:extLst>
      <p:ext uri="{BB962C8B-B14F-4D97-AF65-F5344CB8AC3E}">
        <p14:creationId xmlns:p14="http://schemas.microsoft.com/office/powerpoint/2010/main" val="1131053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 name="Grafik 4" descr="Ein Bild, das Boden, Schreibgerät, Briefpapier, blau enthält.&#10;&#10;Automatisch generierte Beschreibung">
            <a:extLst>
              <a:ext uri="{FF2B5EF4-FFF2-40B4-BE49-F238E27FC236}">
                <a16:creationId xmlns:a16="http://schemas.microsoft.com/office/drawing/2014/main" id="{039698E4-E927-B9AD-CB0F-7D0FB016E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008" y="1422083"/>
            <a:ext cx="11211984" cy="1441712"/>
          </a:xfrm>
          <a:prstGeom prst="rect">
            <a:avLst/>
          </a:prstGeom>
        </p:spPr>
      </p:pic>
      <p:sp>
        <p:nvSpPr>
          <p:cNvPr id="6" name="Textfeld 5">
            <a:extLst>
              <a:ext uri="{FF2B5EF4-FFF2-40B4-BE49-F238E27FC236}">
                <a16:creationId xmlns:a16="http://schemas.microsoft.com/office/drawing/2014/main" id="{BF7B3088-D8A3-522F-52E2-A327DA7A9EBB}"/>
              </a:ext>
            </a:extLst>
          </p:cNvPr>
          <p:cNvSpPr txBox="1"/>
          <p:nvPr/>
        </p:nvSpPr>
        <p:spPr>
          <a:xfrm>
            <a:off x="2950237" y="368011"/>
            <a:ext cx="8751755" cy="584775"/>
          </a:xfrm>
          <a:prstGeom prst="rect">
            <a:avLst/>
          </a:prstGeom>
          <a:noFill/>
        </p:spPr>
        <p:txBody>
          <a:bodyPr wrap="none" rtlCol="0">
            <a:spAutoFit/>
          </a:bodyPr>
          <a:lstStyle/>
          <a:p>
            <a:r>
              <a:rPr lang="de-DE" sz="3200" dirty="0"/>
              <a:t>ASCII-Code für den internationalen Datenaustausch</a:t>
            </a:r>
          </a:p>
        </p:txBody>
      </p:sp>
      <p:sp>
        <p:nvSpPr>
          <p:cNvPr id="7" name="Textfeld 203">
            <a:extLst>
              <a:ext uri="{FF2B5EF4-FFF2-40B4-BE49-F238E27FC236}">
                <a16:creationId xmlns:a16="http://schemas.microsoft.com/office/drawing/2014/main" id="{A18DC1FB-9145-AC48-8294-E3656894221F}"/>
              </a:ext>
            </a:extLst>
          </p:cNvPr>
          <p:cNvSpPr txBox="1">
            <a:spLocks noChangeArrowheads="1"/>
          </p:cNvSpPr>
          <p:nvPr/>
        </p:nvSpPr>
        <p:spPr bwMode="auto">
          <a:xfrm>
            <a:off x="1879600" y="3429000"/>
            <a:ext cx="9640569" cy="2768601"/>
          </a:xfrm>
          <a:custGeom>
            <a:avLst/>
            <a:gdLst>
              <a:gd name="connsiteX0" fmla="*/ 0 w 9640569"/>
              <a:gd name="connsiteY0" fmla="*/ 0 h 2768601"/>
              <a:gd name="connsiteX1" fmla="*/ 495801 w 9640569"/>
              <a:gd name="connsiteY1" fmla="*/ 0 h 2768601"/>
              <a:gd name="connsiteX2" fmla="*/ 1184413 w 9640569"/>
              <a:gd name="connsiteY2" fmla="*/ 0 h 2768601"/>
              <a:gd name="connsiteX3" fmla="*/ 1969431 w 9640569"/>
              <a:gd name="connsiteY3" fmla="*/ 0 h 2768601"/>
              <a:gd name="connsiteX4" fmla="*/ 2368826 w 9640569"/>
              <a:gd name="connsiteY4" fmla="*/ 0 h 2768601"/>
              <a:gd name="connsiteX5" fmla="*/ 2768221 w 9640569"/>
              <a:gd name="connsiteY5" fmla="*/ 0 h 2768601"/>
              <a:gd name="connsiteX6" fmla="*/ 3649644 w 9640569"/>
              <a:gd name="connsiteY6" fmla="*/ 0 h 2768601"/>
              <a:gd name="connsiteX7" fmla="*/ 4338256 w 9640569"/>
              <a:gd name="connsiteY7" fmla="*/ 0 h 2768601"/>
              <a:gd name="connsiteX8" fmla="*/ 4737651 w 9640569"/>
              <a:gd name="connsiteY8" fmla="*/ 0 h 2768601"/>
              <a:gd name="connsiteX9" fmla="*/ 5426263 w 9640569"/>
              <a:gd name="connsiteY9" fmla="*/ 0 h 2768601"/>
              <a:gd name="connsiteX10" fmla="*/ 6307687 w 9640569"/>
              <a:gd name="connsiteY10" fmla="*/ 0 h 2768601"/>
              <a:gd name="connsiteX11" fmla="*/ 6899893 w 9640569"/>
              <a:gd name="connsiteY11" fmla="*/ 0 h 2768601"/>
              <a:gd name="connsiteX12" fmla="*/ 7492099 w 9640569"/>
              <a:gd name="connsiteY12" fmla="*/ 0 h 2768601"/>
              <a:gd name="connsiteX13" fmla="*/ 8180711 w 9640569"/>
              <a:gd name="connsiteY13" fmla="*/ 0 h 2768601"/>
              <a:gd name="connsiteX14" fmla="*/ 8965729 w 9640569"/>
              <a:gd name="connsiteY14" fmla="*/ 0 h 2768601"/>
              <a:gd name="connsiteX15" fmla="*/ 9640569 w 9640569"/>
              <a:gd name="connsiteY15" fmla="*/ 0 h 2768601"/>
              <a:gd name="connsiteX16" fmla="*/ 9640569 w 9640569"/>
              <a:gd name="connsiteY16" fmla="*/ 719836 h 2768601"/>
              <a:gd name="connsiteX17" fmla="*/ 9640569 w 9640569"/>
              <a:gd name="connsiteY17" fmla="*/ 1384301 h 2768601"/>
              <a:gd name="connsiteX18" fmla="*/ 9640569 w 9640569"/>
              <a:gd name="connsiteY18" fmla="*/ 2021079 h 2768601"/>
              <a:gd name="connsiteX19" fmla="*/ 9640569 w 9640569"/>
              <a:gd name="connsiteY19" fmla="*/ 2768601 h 2768601"/>
              <a:gd name="connsiteX20" fmla="*/ 8855551 w 9640569"/>
              <a:gd name="connsiteY20" fmla="*/ 2768601 h 2768601"/>
              <a:gd name="connsiteX21" fmla="*/ 8456156 w 9640569"/>
              <a:gd name="connsiteY21" fmla="*/ 2768601 h 2768601"/>
              <a:gd name="connsiteX22" fmla="*/ 7767544 w 9640569"/>
              <a:gd name="connsiteY22" fmla="*/ 2768601 h 2768601"/>
              <a:gd name="connsiteX23" fmla="*/ 7175338 w 9640569"/>
              <a:gd name="connsiteY23" fmla="*/ 2768601 h 2768601"/>
              <a:gd name="connsiteX24" fmla="*/ 6583131 w 9640569"/>
              <a:gd name="connsiteY24" fmla="*/ 2768601 h 2768601"/>
              <a:gd name="connsiteX25" fmla="*/ 5990925 w 9640569"/>
              <a:gd name="connsiteY25" fmla="*/ 2768601 h 2768601"/>
              <a:gd name="connsiteX26" fmla="*/ 5398719 w 9640569"/>
              <a:gd name="connsiteY26" fmla="*/ 2768601 h 2768601"/>
              <a:gd name="connsiteX27" fmla="*/ 4613701 w 9640569"/>
              <a:gd name="connsiteY27" fmla="*/ 2768601 h 2768601"/>
              <a:gd name="connsiteX28" fmla="*/ 3925089 w 9640569"/>
              <a:gd name="connsiteY28" fmla="*/ 2768601 h 2768601"/>
              <a:gd name="connsiteX29" fmla="*/ 3525694 w 9640569"/>
              <a:gd name="connsiteY29" fmla="*/ 2768601 h 2768601"/>
              <a:gd name="connsiteX30" fmla="*/ 2933487 w 9640569"/>
              <a:gd name="connsiteY30" fmla="*/ 2768601 h 2768601"/>
              <a:gd name="connsiteX31" fmla="*/ 2148470 w 9640569"/>
              <a:gd name="connsiteY31" fmla="*/ 2768601 h 2768601"/>
              <a:gd name="connsiteX32" fmla="*/ 1652669 w 9640569"/>
              <a:gd name="connsiteY32" fmla="*/ 2768601 h 2768601"/>
              <a:gd name="connsiteX33" fmla="*/ 771246 w 9640569"/>
              <a:gd name="connsiteY33" fmla="*/ 2768601 h 2768601"/>
              <a:gd name="connsiteX34" fmla="*/ 0 w 9640569"/>
              <a:gd name="connsiteY34" fmla="*/ 2768601 h 2768601"/>
              <a:gd name="connsiteX35" fmla="*/ 0 w 9640569"/>
              <a:gd name="connsiteY35" fmla="*/ 2076451 h 2768601"/>
              <a:gd name="connsiteX36" fmla="*/ 0 w 9640569"/>
              <a:gd name="connsiteY36" fmla="*/ 1467359 h 2768601"/>
              <a:gd name="connsiteX37" fmla="*/ 0 w 9640569"/>
              <a:gd name="connsiteY37" fmla="*/ 775208 h 2768601"/>
              <a:gd name="connsiteX38" fmla="*/ 0 w 9640569"/>
              <a:gd name="connsiteY38" fmla="*/ 0 h 276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40569" h="2768601" fill="none" extrusionOk="0">
                <a:moveTo>
                  <a:pt x="0" y="0"/>
                </a:moveTo>
                <a:cubicBezTo>
                  <a:pt x="219849" y="-14313"/>
                  <a:pt x="289888" y="-1424"/>
                  <a:pt x="495801" y="0"/>
                </a:cubicBezTo>
                <a:cubicBezTo>
                  <a:pt x="701714" y="1424"/>
                  <a:pt x="917778" y="-12304"/>
                  <a:pt x="1184413" y="0"/>
                </a:cubicBezTo>
                <a:cubicBezTo>
                  <a:pt x="1451048" y="12304"/>
                  <a:pt x="1649982" y="35173"/>
                  <a:pt x="1969431" y="0"/>
                </a:cubicBezTo>
                <a:cubicBezTo>
                  <a:pt x="2288880" y="-35173"/>
                  <a:pt x="2233937" y="18604"/>
                  <a:pt x="2368826" y="0"/>
                </a:cubicBezTo>
                <a:cubicBezTo>
                  <a:pt x="2503715" y="-18604"/>
                  <a:pt x="2615221" y="15329"/>
                  <a:pt x="2768221" y="0"/>
                </a:cubicBezTo>
                <a:cubicBezTo>
                  <a:pt x="2921221" y="-15329"/>
                  <a:pt x="3375307" y="38105"/>
                  <a:pt x="3649644" y="0"/>
                </a:cubicBezTo>
                <a:cubicBezTo>
                  <a:pt x="3923981" y="-38105"/>
                  <a:pt x="4191573" y="19133"/>
                  <a:pt x="4338256" y="0"/>
                </a:cubicBezTo>
                <a:cubicBezTo>
                  <a:pt x="4484939" y="-19133"/>
                  <a:pt x="4649901" y="-11449"/>
                  <a:pt x="4737651" y="0"/>
                </a:cubicBezTo>
                <a:cubicBezTo>
                  <a:pt x="4825401" y="11449"/>
                  <a:pt x="5208723" y="3777"/>
                  <a:pt x="5426263" y="0"/>
                </a:cubicBezTo>
                <a:cubicBezTo>
                  <a:pt x="5643803" y="-3777"/>
                  <a:pt x="5970385" y="22556"/>
                  <a:pt x="6307687" y="0"/>
                </a:cubicBezTo>
                <a:cubicBezTo>
                  <a:pt x="6644989" y="-22556"/>
                  <a:pt x="6696531" y="16241"/>
                  <a:pt x="6899893" y="0"/>
                </a:cubicBezTo>
                <a:cubicBezTo>
                  <a:pt x="7103255" y="-16241"/>
                  <a:pt x="7227936" y="-13571"/>
                  <a:pt x="7492099" y="0"/>
                </a:cubicBezTo>
                <a:cubicBezTo>
                  <a:pt x="7756262" y="13571"/>
                  <a:pt x="7901570" y="10695"/>
                  <a:pt x="8180711" y="0"/>
                </a:cubicBezTo>
                <a:cubicBezTo>
                  <a:pt x="8459852" y="-10695"/>
                  <a:pt x="8803247" y="-9262"/>
                  <a:pt x="8965729" y="0"/>
                </a:cubicBezTo>
                <a:cubicBezTo>
                  <a:pt x="9128211" y="9262"/>
                  <a:pt x="9311838" y="22279"/>
                  <a:pt x="9640569" y="0"/>
                </a:cubicBezTo>
                <a:cubicBezTo>
                  <a:pt x="9613736" y="357621"/>
                  <a:pt x="9653888" y="408274"/>
                  <a:pt x="9640569" y="719836"/>
                </a:cubicBezTo>
                <a:cubicBezTo>
                  <a:pt x="9627250" y="1031398"/>
                  <a:pt x="9608956" y="1060929"/>
                  <a:pt x="9640569" y="1384301"/>
                </a:cubicBezTo>
                <a:cubicBezTo>
                  <a:pt x="9672182" y="1707674"/>
                  <a:pt x="9628857" y="1703048"/>
                  <a:pt x="9640569" y="2021079"/>
                </a:cubicBezTo>
                <a:cubicBezTo>
                  <a:pt x="9652281" y="2339110"/>
                  <a:pt x="9627524" y="2397365"/>
                  <a:pt x="9640569" y="2768601"/>
                </a:cubicBezTo>
                <a:cubicBezTo>
                  <a:pt x="9373179" y="2768971"/>
                  <a:pt x="9048703" y="2732928"/>
                  <a:pt x="8855551" y="2768601"/>
                </a:cubicBezTo>
                <a:cubicBezTo>
                  <a:pt x="8662399" y="2804274"/>
                  <a:pt x="8607005" y="2775262"/>
                  <a:pt x="8456156" y="2768601"/>
                </a:cubicBezTo>
                <a:cubicBezTo>
                  <a:pt x="8305307" y="2761940"/>
                  <a:pt x="8052882" y="2777469"/>
                  <a:pt x="7767544" y="2768601"/>
                </a:cubicBezTo>
                <a:cubicBezTo>
                  <a:pt x="7482206" y="2759733"/>
                  <a:pt x="7340974" y="2769816"/>
                  <a:pt x="7175338" y="2768601"/>
                </a:cubicBezTo>
                <a:cubicBezTo>
                  <a:pt x="7009702" y="2767386"/>
                  <a:pt x="6834339" y="2753337"/>
                  <a:pt x="6583131" y="2768601"/>
                </a:cubicBezTo>
                <a:cubicBezTo>
                  <a:pt x="6331923" y="2783865"/>
                  <a:pt x="6234556" y="2771194"/>
                  <a:pt x="5990925" y="2768601"/>
                </a:cubicBezTo>
                <a:cubicBezTo>
                  <a:pt x="5747294" y="2766008"/>
                  <a:pt x="5686549" y="2787179"/>
                  <a:pt x="5398719" y="2768601"/>
                </a:cubicBezTo>
                <a:cubicBezTo>
                  <a:pt x="5110889" y="2750023"/>
                  <a:pt x="4925460" y="2752259"/>
                  <a:pt x="4613701" y="2768601"/>
                </a:cubicBezTo>
                <a:cubicBezTo>
                  <a:pt x="4301942" y="2784943"/>
                  <a:pt x="4250180" y="2770622"/>
                  <a:pt x="3925089" y="2768601"/>
                </a:cubicBezTo>
                <a:cubicBezTo>
                  <a:pt x="3599998" y="2766580"/>
                  <a:pt x="3664437" y="2787335"/>
                  <a:pt x="3525694" y="2768601"/>
                </a:cubicBezTo>
                <a:cubicBezTo>
                  <a:pt x="3386952" y="2749867"/>
                  <a:pt x="3074654" y="2775509"/>
                  <a:pt x="2933487" y="2768601"/>
                </a:cubicBezTo>
                <a:cubicBezTo>
                  <a:pt x="2792320" y="2761693"/>
                  <a:pt x="2533362" y="2790594"/>
                  <a:pt x="2148470" y="2768601"/>
                </a:cubicBezTo>
                <a:cubicBezTo>
                  <a:pt x="1763578" y="2746608"/>
                  <a:pt x="1896042" y="2765863"/>
                  <a:pt x="1652669" y="2768601"/>
                </a:cubicBezTo>
                <a:cubicBezTo>
                  <a:pt x="1409296" y="2771339"/>
                  <a:pt x="1210004" y="2761008"/>
                  <a:pt x="771246" y="2768601"/>
                </a:cubicBezTo>
                <a:cubicBezTo>
                  <a:pt x="332488" y="2776194"/>
                  <a:pt x="173699" y="2803014"/>
                  <a:pt x="0" y="2768601"/>
                </a:cubicBezTo>
                <a:cubicBezTo>
                  <a:pt x="-24001" y="2524196"/>
                  <a:pt x="27785" y="2318233"/>
                  <a:pt x="0" y="2076451"/>
                </a:cubicBezTo>
                <a:cubicBezTo>
                  <a:pt x="-27785" y="1834669"/>
                  <a:pt x="-16755" y="1652440"/>
                  <a:pt x="0" y="1467359"/>
                </a:cubicBezTo>
                <a:cubicBezTo>
                  <a:pt x="16755" y="1282278"/>
                  <a:pt x="10939" y="919702"/>
                  <a:pt x="0" y="775208"/>
                </a:cubicBezTo>
                <a:cubicBezTo>
                  <a:pt x="-10939" y="630714"/>
                  <a:pt x="-21011" y="160108"/>
                  <a:pt x="0" y="0"/>
                </a:cubicBezTo>
                <a:close/>
              </a:path>
              <a:path w="9640569" h="2768601" stroke="0" extrusionOk="0">
                <a:moveTo>
                  <a:pt x="0" y="0"/>
                </a:moveTo>
                <a:cubicBezTo>
                  <a:pt x="141242" y="-17247"/>
                  <a:pt x="311670" y="21837"/>
                  <a:pt x="592206" y="0"/>
                </a:cubicBezTo>
                <a:cubicBezTo>
                  <a:pt x="872742" y="-21837"/>
                  <a:pt x="797324" y="7120"/>
                  <a:pt x="991601" y="0"/>
                </a:cubicBezTo>
                <a:cubicBezTo>
                  <a:pt x="1185879" y="-7120"/>
                  <a:pt x="1637291" y="23671"/>
                  <a:pt x="1873025" y="0"/>
                </a:cubicBezTo>
                <a:cubicBezTo>
                  <a:pt x="2108759" y="-23671"/>
                  <a:pt x="2336705" y="495"/>
                  <a:pt x="2465231" y="0"/>
                </a:cubicBezTo>
                <a:cubicBezTo>
                  <a:pt x="2593757" y="-495"/>
                  <a:pt x="2931356" y="1837"/>
                  <a:pt x="3057438" y="0"/>
                </a:cubicBezTo>
                <a:cubicBezTo>
                  <a:pt x="3183520" y="-1837"/>
                  <a:pt x="3700929" y="40910"/>
                  <a:pt x="3938861" y="0"/>
                </a:cubicBezTo>
                <a:cubicBezTo>
                  <a:pt x="4176793" y="-40910"/>
                  <a:pt x="4277073" y="21858"/>
                  <a:pt x="4434662" y="0"/>
                </a:cubicBezTo>
                <a:cubicBezTo>
                  <a:pt x="4592251" y="-21858"/>
                  <a:pt x="5112710" y="38109"/>
                  <a:pt x="5316085" y="0"/>
                </a:cubicBezTo>
                <a:cubicBezTo>
                  <a:pt x="5519460" y="-38109"/>
                  <a:pt x="5772047" y="24126"/>
                  <a:pt x="6197509" y="0"/>
                </a:cubicBezTo>
                <a:cubicBezTo>
                  <a:pt x="6622971" y="-24126"/>
                  <a:pt x="6719163" y="26555"/>
                  <a:pt x="6886121" y="0"/>
                </a:cubicBezTo>
                <a:cubicBezTo>
                  <a:pt x="7053079" y="-26555"/>
                  <a:pt x="7570871" y="-31665"/>
                  <a:pt x="7767544" y="0"/>
                </a:cubicBezTo>
                <a:cubicBezTo>
                  <a:pt x="7964217" y="31665"/>
                  <a:pt x="8087308" y="-11279"/>
                  <a:pt x="8359751" y="0"/>
                </a:cubicBezTo>
                <a:cubicBezTo>
                  <a:pt x="8632194" y="11279"/>
                  <a:pt x="8776388" y="-3316"/>
                  <a:pt x="8951957" y="0"/>
                </a:cubicBezTo>
                <a:cubicBezTo>
                  <a:pt x="9127526" y="3316"/>
                  <a:pt x="9422062" y="-11333"/>
                  <a:pt x="9640569" y="0"/>
                </a:cubicBezTo>
                <a:cubicBezTo>
                  <a:pt x="9608759" y="210481"/>
                  <a:pt x="9612146" y="435051"/>
                  <a:pt x="9640569" y="664464"/>
                </a:cubicBezTo>
                <a:cubicBezTo>
                  <a:pt x="9668992" y="893877"/>
                  <a:pt x="9659608" y="1115560"/>
                  <a:pt x="9640569" y="1356614"/>
                </a:cubicBezTo>
                <a:cubicBezTo>
                  <a:pt x="9621531" y="1597668"/>
                  <a:pt x="9662678" y="1859260"/>
                  <a:pt x="9640569" y="2076451"/>
                </a:cubicBezTo>
                <a:cubicBezTo>
                  <a:pt x="9618460" y="2293642"/>
                  <a:pt x="9640503" y="2491518"/>
                  <a:pt x="9640569" y="2768601"/>
                </a:cubicBezTo>
                <a:cubicBezTo>
                  <a:pt x="9340159" y="2792200"/>
                  <a:pt x="9185963" y="2767030"/>
                  <a:pt x="8855551" y="2768601"/>
                </a:cubicBezTo>
                <a:cubicBezTo>
                  <a:pt x="8525139" y="2770172"/>
                  <a:pt x="8485115" y="2771348"/>
                  <a:pt x="8359751" y="2768601"/>
                </a:cubicBezTo>
                <a:cubicBezTo>
                  <a:pt x="8234387" y="2765854"/>
                  <a:pt x="7661657" y="2792514"/>
                  <a:pt x="7478327" y="2768601"/>
                </a:cubicBezTo>
                <a:cubicBezTo>
                  <a:pt x="7294997" y="2744688"/>
                  <a:pt x="7061593" y="2769189"/>
                  <a:pt x="6789715" y="2768601"/>
                </a:cubicBezTo>
                <a:cubicBezTo>
                  <a:pt x="6517837" y="2768013"/>
                  <a:pt x="6460799" y="2748209"/>
                  <a:pt x="6293914" y="2768601"/>
                </a:cubicBezTo>
                <a:cubicBezTo>
                  <a:pt x="6127029" y="2788993"/>
                  <a:pt x="5784020" y="2752616"/>
                  <a:pt x="5605302" y="2768601"/>
                </a:cubicBezTo>
                <a:cubicBezTo>
                  <a:pt x="5426584" y="2784586"/>
                  <a:pt x="5351903" y="2772221"/>
                  <a:pt x="5205907" y="2768601"/>
                </a:cubicBezTo>
                <a:cubicBezTo>
                  <a:pt x="5059912" y="2764981"/>
                  <a:pt x="4959867" y="2761529"/>
                  <a:pt x="4806512" y="2768601"/>
                </a:cubicBezTo>
                <a:cubicBezTo>
                  <a:pt x="4653157" y="2775673"/>
                  <a:pt x="4369579" y="2757132"/>
                  <a:pt x="4117900" y="2768601"/>
                </a:cubicBezTo>
                <a:cubicBezTo>
                  <a:pt x="3866221" y="2780070"/>
                  <a:pt x="3837765" y="2753582"/>
                  <a:pt x="3622099" y="2768601"/>
                </a:cubicBezTo>
                <a:cubicBezTo>
                  <a:pt x="3406433" y="2783620"/>
                  <a:pt x="2999856" y="2761773"/>
                  <a:pt x="2837082" y="2768601"/>
                </a:cubicBezTo>
                <a:cubicBezTo>
                  <a:pt x="2674308" y="2775429"/>
                  <a:pt x="2552345" y="2784422"/>
                  <a:pt x="2341281" y="2768601"/>
                </a:cubicBezTo>
                <a:cubicBezTo>
                  <a:pt x="2130217" y="2752780"/>
                  <a:pt x="1790358" y="2752833"/>
                  <a:pt x="1556263" y="2768601"/>
                </a:cubicBezTo>
                <a:cubicBezTo>
                  <a:pt x="1322168" y="2784369"/>
                  <a:pt x="1273592" y="2771727"/>
                  <a:pt x="1156868" y="2768601"/>
                </a:cubicBezTo>
                <a:cubicBezTo>
                  <a:pt x="1040144" y="2765475"/>
                  <a:pt x="550582" y="2736245"/>
                  <a:pt x="0" y="2768601"/>
                </a:cubicBezTo>
                <a:cubicBezTo>
                  <a:pt x="-4225" y="2580913"/>
                  <a:pt x="25406" y="2321355"/>
                  <a:pt x="0" y="2131823"/>
                </a:cubicBezTo>
                <a:cubicBezTo>
                  <a:pt x="-25406" y="1942291"/>
                  <a:pt x="12639" y="1675463"/>
                  <a:pt x="0" y="1384301"/>
                </a:cubicBezTo>
                <a:cubicBezTo>
                  <a:pt x="-12639" y="1093139"/>
                  <a:pt x="5023" y="876524"/>
                  <a:pt x="0" y="719836"/>
                </a:cubicBezTo>
                <a:cubicBezTo>
                  <a:pt x="-5023" y="563148"/>
                  <a:pt x="28231" y="245948"/>
                  <a:pt x="0" y="0"/>
                </a:cubicBezTo>
                <a:close/>
              </a:path>
            </a:pathLst>
          </a:custGeom>
          <a:solidFill>
            <a:srgbClr val="FFFFFF"/>
          </a:solidFill>
          <a:ln w="19050">
            <a:solidFill>
              <a:srgbClr val="000000"/>
            </a:solidFill>
            <a:miter lim="800000"/>
            <a:headEnd/>
            <a:tailEnd/>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rot="0" vert="horz" wrap="square" lIns="91440" tIns="45720" rIns="91440" bIns="45720" anchor="t" anchorCtr="0">
            <a:noAutofit/>
          </a:bodyPr>
          <a:lstStyle/>
          <a:p>
            <a:pPr marL="593725" marR="144145" indent="305435">
              <a:lnSpc>
                <a:spcPct val="115000"/>
              </a:lnSpc>
              <a:spcAft>
                <a:spcPts val="600"/>
              </a:spcAft>
            </a:pPr>
            <a:r>
              <a:rPr lang="de-DE" b="1" dirty="0">
                <a:effectLst/>
                <a:latin typeface="Calibri" panose="020F0502020204030204" pitchFamily="34" charset="0"/>
                <a:ea typeface="Calibri" panose="020F0502020204030204" pitchFamily="34" charset="0"/>
                <a:cs typeface="Times New Roman" panose="02020603050405020304" pitchFamily="18" charset="0"/>
              </a:rPr>
              <a:t>Aufgaben</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a:p>
            <a:pPr marL="144145" marR="144145">
              <a:lnSpc>
                <a:spcPct val="115000"/>
              </a:lnSpc>
              <a:spcAft>
                <a:spcPts val="600"/>
              </a:spcAft>
            </a:pPr>
            <a:r>
              <a:rPr lang="de-DE" dirty="0">
                <a:effectLst/>
                <a:latin typeface="Calibri" panose="020F0502020204030204" pitchFamily="34" charset="0"/>
                <a:ea typeface="Calibri" panose="020F0502020204030204" pitchFamily="34" charset="0"/>
                <a:cs typeface="Times New Roman" panose="02020603050405020304" pitchFamily="18" charset="0"/>
              </a:rPr>
              <a:t>1.  Übersetze den folgenden Code:</a:t>
            </a:r>
          </a:p>
          <a:p>
            <a:pPr marL="144145" marR="144145">
              <a:lnSpc>
                <a:spcPct val="115000"/>
              </a:lnSpc>
              <a:spcAft>
                <a:spcPts val="600"/>
              </a:spcAft>
            </a:pPr>
            <a:r>
              <a:rPr lang="de-DE" dirty="0">
                <a:effectLst/>
                <a:latin typeface="Calibri" panose="020F0502020204030204" pitchFamily="34" charset="0"/>
                <a:ea typeface="Calibri" panose="020F0502020204030204" pitchFamily="34" charset="0"/>
                <a:cs typeface="Times New Roman" panose="02020603050405020304" pitchFamily="18" charset="0"/>
              </a:rPr>
              <a:t>	</a:t>
            </a:r>
            <a:r>
              <a:rPr lang="de-DE" b="1" dirty="0">
                <a:effectLst/>
                <a:latin typeface="Calibri" panose="020F0502020204030204" pitchFamily="34" charset="0"/>
                <a:ea typeface="Calibri" panose="020F0502020204030204" pitchFamily="34" charset="0"/>
                <a:cs typeface="Calibri" panose="020F0502020204030204" pitchFamily="34" charset="0"/>
              </a:rPr>
              <a:t>01000101	01010110	01000001</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a:p>
            <a:pPr marL="144145" marR="144145">
              <a:lnSpc>
                <a:spcPct val="115000"/>
              </a:lnSpc>
              <a:spcAft>
                <a:spcPts val="600"/>
              </a:spcAft>
            </a:pPr>
            <a:r>
              <a:rPr lang="de-DE" dirty="0">
                <a:effectLst/>
                <a:latin typeface="Calibri" panose="020F0502020204030204" pitchFamily="34" charset="0"/>
                <a:ea typeface="Calibri" panose="020F0502020204030204" pitchFamily="34" charset="0"/>
                <a:cs typeface="Times New Roman" panose="02020603050405020304" pitchFamily="18" charset="0"/>
              </a:rPr>
              <a:t>2.  Welches Farbmuster würde eine Bügelperlenkette haben, die das Wort </a:t>
            </a:r>
            <a:r>
              <a:rPr lang="de-DE" b="1" dirty="0">
                <a:effectLst/>
                <a:latin typeface="Calibri" panose="020F0502020204030204" pitchFamily="34" charset="0"/>
                <a:ea typeface="Calibri" panose="020F0502020204030204" pitchFamily="34" charset="0"/>
                <a:cs typeface="Times New Roman" panose="02020603050405020304" pitchFamily="18" charset="0"/>
              </a:rPr>
              <a:t>GERD</a:t>
            </a:r>
            <a:r>
              <a:rPr lang="de-DE" dirty="0">
                <a:effectLst/>
                <a:latin typeface="Calibri" panose="020F0502020204030204" pitchFamily="34" charset="0"/>
                <a:ea typeface="Calibri" panose="020F0502020204030204" pitchFamily="34" charset="0"/>
                <a:cs typeface="Times New Roman" panose="02020603050405020304" pitchFamily="18" charset="0"/>
              </a:rPr>
              <a:t> darstellt?</a:t>
            </a:r>
          </a:p>
          <a:p>
            <a:pPr marL="144145" marR="144145">
              <a:lnSpc>
                <a:spcPct val="115000"/>
              </a:lnSpc>
              <a:spcAft>
                <a:spcPts val="600"/>
              </a:spcAft>
            </a:pPr>
            <a:r>
              <a:rPr lang="de-DE" dirty="0">
                <a:effectLst/>
                <a:latin typeface="Calibri" panose="020F0502020204030204" pitchFamily="34" charset="0"/>
                <a:ea typeface="Calibri" panose="020F0502020204030204" pitchFamily="34" charset="0"/>
                <a:cs typeface="Times New Roman" panose="02020603050405020304" pitchFamily="18" charset="0"/>
              </a:rPr>
              <a:t>	Male die Kreise farbig an:   </a:t>
            </a:r>
            <a:r>
              <a:rPr lang="de-DE" b="1" dirty="0">
                <a:effectLst/>
                <a:latin typeface="Calibri" panose="020F0502020204030204" pitchFamily="34" charset="0"/>
                <a:ea typeface="Calibri" panose="020F0502020204030204" pitchFamily="34" charset="0"/>
                <a:cs typeface="Times New Roman" panose="02020603050405020304" pitchFamily="18" charset="0"/>
              </a:rPr>
              <a:t>OOOOOOOO </a:t>
            </a:r>
            <a:r>
              <a:rPr lang="de-DE" b="1" dirty="0" err="1">
                <a:effectLst/>
                <a:latin typeface="Calibri" panose="020F0502020204030204" pitchFamily="34" charset="0"/>
                <a:ea typeface="Calibri" panose="020F0502020204030204" pitchFamily="34" charset="0"/>
                <a:cs typeface="Times New Roman" panose="02020603050405020304" pitchFamily="18" charset="0"/>
              </a:rPr>
              <a:t>OOOOOOOO</a:t>
            </a:r>
            <a:r>
              <a:rPr lang="de-DE" b="1" dirty="0">
                <a:effectLst/>
                <a:latin typeface="Calibri" panose="020F0502020204030204" pitchFamily="34" charset="0"/>
                <a:ea typeface="Calibri" panose="020F0502020204030204" pitchFamily="34" charset="0"/>
                <a:cs typeface="Times New Roman" panose="02020603050405020304" pitchFamily="18" charset="0"/>
              </a:rPr>
              <a:t> </a:t>
            </a:r>
            <a:r>
              <a:rPr lang="de-DE" b="1" dirty="0" err="1">
                <a:effectLst/>
                <a:latin typeface="Calibri" panose="020F0502020204030204" pitchFamily="34" charset="0"/>
                <a:ea typeface="Calibri" panose="020F0502020204030204" pitchFamily="34" charset="0"/>
                <a:cs typeface="Times New Roman" panose="02020603050405020304" pitchFamily="18" charset="0"/>
              </a:rPr>
              <a:t>OOOOOOOO</a:t>
            </a:r>
            <a:r>
              <a:rPr lang="de-DE" b="1" dirty="0">
                <a:effectLst/>
                <a:latin typeface="Calibri" panose="020F0502020204030204" pitchFamily="34" charset="0"/>
                <a:ea typeface="Calibri" panose="020F0502020204030204" pitchFamily="34" charset="0"/>
                <a:cs typeface="Times New Roman" panose="02020603050405020304" pitchFamily="18" charset="0"/>
              </a:rPr>
              <a:t> </a:t>
            </a:r>
            <a:r>
              <a:rPr lang="de-DE" b="1" dirty="0" err="1">
                <a:effectLst/>
                <a:latin typeface="Calibri" panose="020F0502020204030204" pitchFamily="34" charset="0"/>
                <a:ea typeface="Calibri" panose="020F0502020204030204" pitchFamily="34" charset="0"/>
                <a:cs typeface="Times New Roman" panose="02020603050405020304" pitchFamily="18" charset="0"/>
              </a:rPr>
              <a:t>OOOOOOOO</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a:p>
            <a:pPr marL="144145" marR="144145">
              <a:lnSpc>
                <a:spcPct val="115000"/>
              </a:lnSpc>
              <a:spcAft>
                <a:spcPts val="600"/>
              </a:spcAft>
            </a:pPr>
            <a:r>
              <a:rPr lang="de-DE" dirty="0">
                <a:effectLst/>
                <a:latin typeface="Calibri" panose="020F0502020204030204" pitchFamily="34" charset="0"/>
                <a:ea typeface="Calibri" panose="020F0502020204030204" pitchFamily="34" charset="0"/>
                <a:cs typeface="Times New Roman" panose="02020603050405020304" pitchFamily="18" charset="0"/>
              </a:rPr>
              <a:t>3.	Welcher Code steht für: </a:t>
            </a:r>
            <a:r>
              <a:rPr lang="de-DE" b="1" dirty="0">
                <a:effectLst/>
                <a:latin typeface="Calibri" panose="020F0502020204030204" pitchFamily="34" charset="0"/>
                <a:ea typeface="Calibri" panose="020F0502020204030204" pitchFamily="34" charset="0"/>
                <a:cs typeface="Times New Roman" panose="02020603050405020304" pitchFamily="18" charset="0"/>
              </a:rPr>
              <a:t>1+1 </a:t>
            </a:r>
            <a:r>
              <a:rPr lang="de-DE" dirty="0">
                <a:effectLst/>
                <a:latin typeface="Calibri" panose="020F0502020204030204" pitchFamily="34" charset="0"/>
                <a:ea typeface="Calibri" panose="020F0502020204030204" pitchFamily="34" charset="0"/>
                <a:cs typeface="Times New Roman" panose="02020603050405020304" pitchFamily="18" charset="0"/>
              </a:rPr>
              <a:t>?       </a:t>
            </a:r>
            <a:r>
              <a:rPr lang="de-DE" b="1" dirty="0">
                <a:effectLst/>
                <a:latin typeface="Calibri" panose="020F0502020204030204" pitchFamily="34" charset="0"/>
                <a:ea typeface="Calibri" panose="020F0502020204030204" pitchFamily="34" charset="0"/>
                <a:cs typeface="Times New Roman" panose="02020603050405020304" pitchFamily="18" charset="0"/>
              </a:rPr>
              <a:t>OOOOOOOO </a:t>
            </a:r>
            <a:r>
              <a:rPr lang="de-DE" b="1" dirty="0" err="1">
                <a:effectLst/>
                <a:latin typeface="Calibri" panose="020F0502020204030204" pitchFamily="34" charset="0"/>
                <a:ea typeface="Calibri" panose="020F0502020204030204" pitchFamily="34" charset="0"/>
                <a:cs typeface="Times New Roman" panose="02020603050405020304" pitchFamily="18" charset="0"/>
              </a:rPr>
              <a:t>OOOOOOOO</a:t>
            </a:r>
            <a:r>
              <a:rPr lang="de-DE" b="1" dirty="0">
                <a:effectLst/>
                <a:latin typeface="Calibri" panose="020F0502020204030204" pitchFamily="34" charset="0"/>
                <a:ea typeface="Calibri" panose="020F0502020204030204" pitchFamily="34" charset="0"/>
                <a:cs typeface="Times New Roman" panose="02020603050405020304" pitchFamily="18" charset="0"/>
              </a:rPr>
              <a:t> </a:t>
            </a:r>
            <a:r>
              <a:rPr lang="de-DE" b="1" dirty="0" err="1">
                <a:effectLst/>
                <a:latin typeface="Calibri" panose="020F0502020204030204" pitchFamily="34" charset="0"/>
                <a:ea typeface="Calibri" panose="020F0502020204030204" pitchFamily="34" charset="0"/>
                <a:cs typeface="Times New Roman" panose="02020603050405020304" pitchFamily="18" charset="0"/>
              </a:rPr>
              <a:t>OOOOOOOO</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Grafik 7" descr="aufgabe">
            <a:extLst>
              <a:ext uri="{FF2B5EF4-FFF2-40B4-BE49-F238E27FC236}">
                <a16:creationId xmlns:a16="http://schemas.microsoft.com/office/drawing/2014/main" id="{918540F2-7AE2-3CF8-A223-08D7437DCD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831" y="3700878"/>
            <a:ext cx="823722" cy="823722"/>
          </a:xfrm>
          <a:prstGeom prst="rect">
            <a:avLst/>
          </a:prstGeom>
          <a:noFill/>
          <a:ln>
            <a:noFill/>
          </a:ln>
        </p:spPr>
      </p:pic>
      <p:sp>
        <p:nvSpPr>
          <p:cNvPr id="9" name="Textfeld 8">
            <a:extLst>
              <a:ext uri="{FF2B5EF4-FFF2-40B4-BE49-F238E27FC236}">
                <a16:creationId xmlns:a16="http://schemas.microsoft.com/office/drawing/2014/main" id="{0DAC027C-A0FC-382E-5FDB-3E3B22B51948}"/>
              </a:ext>
            </a:extLst>
          </p:cNvPr>
          <p:cNvSpPr txBox="1"/>
          <p:nvPr/>
        </p:nvSpPr>
        <p:spPr>
          <a:xfrm>
            <a:off x="418889" y="368011"/>
            <a:ext cx="1771639" cy="707886"/>
          </a:xfrm>
          <a:prstGeom prst="rect">
            <a:avLst/>
          </a:prstGeom>
          <a:noFill/>
        </p:spPr>
        <p:txBody>
          <a:bodyPr wrap="none" rtlCol="0">
            <a:spAutoFit/>
          </a:bodyPr>
          <a:lstStyle/>
          <a:p>
            <a:r>
              <a:rPr lang="de-DE" sz="4000" b="1" dirty="0"/>
              <a:t>THEMA</a:t>
            </a:r>
          </a:p>
        </p:txBody>
      </p:sp>
    </p:spTree>
    <p:extLst>
      <p:ext uri="{BB962C8B-B14F-4D97-AF65-F5344CB8AC3E}">
        <p14:creationId xmlns:p14="http://schemas.microsoft.com/office/powerpoint/2010/main" val="966006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9906A3A-6E70-10DE-6E7C-DFB68B920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04" y="1428750"/>
            <a:ext cx="4785449" cy="2622550"/>
          </a:xfrm>
          <a:prstGeom prst="rect">
            <a:avLst/>
          </a:prstGeom>
        </p:spPr>
      </p:pic>
      <p:pic>
        <p:nvPicPr>
          <p:cNvPr id="3" name="Grafik 2">
            <a:extLst>
              <a:ext uri="{FF2B5EF4-FFF2-40B4-BE49-F238E27FC236}">
                <a16:creationId xmlns:a16="http://schemas.microsoft.com/office/drawing/2014/main" id="{C01E4699-4A03-1F71-36CA-7FD7ADF9C3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1613" y="1428750"/>
            <a:ext cx="4779882" cy="2622550"/>
          </a:xfrm>
          <a:prstGeom prst="rect">
            <a:avLst/>
          </a:prstGeom>
        </p:spPr>
      </p:pic>
      <p:sp>
        <p:nvSpPr>
          <p:cNvPr id="4" name="Textfeld 3">
            <a:extLst>
              <a:ext uri="{FF2B5EF4-FFF2-40B4-BE49-F238E27FC236}">
                <a16:creationId xmlns:a16="http://schemas.microsoft.com/office/drawing/2014/main" id="{1265B213-6A8F-0354-0B77-736D7470EC07}"/>
              </a:ext>
            </a:extLst>
          </p:cNvPr>
          <p:cNvSpPr txBox="1"/>
          <p:nvPr/>
        </p:nvSpPr>
        <p:spPr>
          <a:xfrm>
            <a:off x="3889220" y="304225"/>
            <a:ext cx="6573659" cy="584775"/>
          </a:xfrm>
          <a:prstGeom prst="rect">
            <a:avLst/>
          </a:prstGeom>
          <a:noFill/>
        </p:spPr>
        <p:txBody>
          <a:bodyPr wrap="none" rtlCol="0">
            <a:spAutoFit/>
          </a:bodyPr>
          <a:lstStyle/>
          <a:p>
            <a:r>
              <a:rPr lang="de-DE" sz="3200" dirty="0"/>
              <a:t>Datenübertragung mit dem ASCI-Code</a:t>
            </a:r>
          </a:p>
        </p:txBody>
      </p:sp>
      <p:sp>
        <p:nvSpPr>
          <p:cNvPr id="5" name="Pfeil: nach rechts 4">
            <a:extLst>
              <a:ext uri="{FF2B5EF4-FFF2-40B4-BE49-F238E27FC236}">
                <a16:creationId xmlns:a16="http://schemas.microsoft.com/office/drawing/2014/main" id="{C8589177-92DC-C603-F4EC-DB4B5569938F}"/>
              </a:ext>
            </a:extLst>
          </p:cNvPr>
          <p:cNvSpPr/>
          <p:nvPr/>
        </p:nvSpPr>
        <p:spPr>
          <a:xfrm>
            <a:off x="5021518" y="2400300"/>
            <a:ext cx="2154532" cy="787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Kabel</a:t>
            </a:r>
          </a:p>
        </p:txBody>
      </p:sp>
      <p:sp>
        <p:nvSpPr>
          <p:cNvPr id="6" name="Textfeld 5">
            <a:extLst>
              <a:ext uri="{FF2B5EF4-FFF2-40B4-BE49-F238E27FC236}">
                <a16:creationId xmlns:a16="http://schemas.microsoft.com/office/drawing/2014/main" id="{54397B2F-4A65-910C-0B36-199D4B8DC9C6}"/>
              </a:ext>
            </a:extLst>
          </p:cNvPr>
          <p:cNvSpPr txBox="1"/>
          <p:nvPr/>
        </p:nvSpPr>
        <p:spPr>
          <a:xfrm>
            <a:off x="546100" y="5130800"/>
            <a:ext cx="7235314" cy="1077218"/>
          </a:xfrm>
          <a:prstGeom prst="rect">
            <a:avLst/>
          </a:prstGeom>
          <a:noFill/>
        </p:spPr>
        <p:txBody>
          <a:bodyPr wrap="none" rtlCol="0">
            <a:spAutoFit/>
          </a:bodyPr>
          <a:lstStyle/>
          <a:p>
            <a:r>
              <a:rPr lang="de-DE" sz="3200" dirty="0"/>
              <a:t>Wie Bits im Internet übertragen werden …</a:t>
            </a:r>
          </a:p>
          <a:p>
            <a:r>
              <a:rPr lang="de-DE" sz="3200" dirty="0">
                <a:effectLst/>
                <a:latin typeface="Calibri" panose="020F0502020204030204" pitchFamily="34" charset="0"/>
                <a:ea typeface="Calibri" panose="020F0502020204030204" pitchFamily="34" charset="0"/>
              </a:rPr>
              <a:t>Sicherheit: Zusatzbit zur Fehlererkennung</a:t>
            </a:r>
            <a:endParaRPr lang="de-DE" sz="3200" dirty="0"/>
          </a:p>
        </p:txBody>
      </p:sp>
      <p:sp>
        <p:nvSpPr>
          <p:cNvPr id="7" name="Textfeld 6">
            <a:extLst>
              <a:ext uri="{FF2B5EF4-FFF2-40B4-BE49-F238E27FC236}">
                <a16:creationId xmlns:a16="http://schemas.microsoft.com/office/drawing/2014/main" id="{A6E5BAF0-DC4E-5CC1-AB07-35013407BEF1}"/>
              </a:ext>
            </a:extLst>
          </p:cNvPr>
          <p:cNvSpPr txBox="1"/>
          <p:nvPr/>
        </p:nvSpPr>
        <p:spPr>
          <a:xfrm>
            <a:off x="230504" y="242669"/>
            <a:ext cx="1771639" cy="707886"/>
          </a:xfrm>
          <a:prstGeom prst="rect">
            <a:avLst/>
          </a:prstGeom>
          <a:noFill/>
        </p:spPr>
        <p:txBody>
          <a:bodyPr wrap="none" rtlCol="0">
            <a:spAutoFit/>
          </a:bodyPr>
          <a:lstStyle/>
          <a:p>
            <a:r>
              <a:rPr lang="de-DE" sz="4000" b="1" dirty="0"/>
              <a:t>THEMA</a:t>
            </a:r>
          </a:p>
        </p:txBody>
      </p:sp>
    </p:spTree>
    <p:extLst>
      <p:ext uri="{BB962C8B-B14F-4D97-AF65-F5344CB8AC3E}">
        <p14:creationId xmlns:p14="http://schemas.microsoft.com/office/powerpoint/2010/main" val="3003744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Grafik 1" descr="Ein Bild, das Text, weiß enthält.&#10;&#10;Automatisch generierte Beschreibung">
            <a:extLst>
              <a:ext uri="{FF2B5EF4-FFF2-40B4-BE49-F238E27FC236}">
                <a16:creationId xmlns:a16="http://schemas.microsoft.com/office/drawing/2014/main" id="{03CF8F68-FB63-76B9-7BCA-57F6AECF7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384913"/>
            <a:ext cx="6159500" cy="6211699"/>
          </a:xfrm>
          <a:prstGeom prst="rect">
            <a:avLst/>
          </a:prstGeom>
        </p:spPr>
      </p:pic>
      <p:sp>
        <p:nvSpPr>
          <p:cNvPr id="6" name="Textfeld 5">
            <a:extLst>
              <a:ext uri="{FF2B5EF4-FFF2-40B4-BE49-F238E27FC236}">
                <a16:creationId xmlns:a16="http://schemas.microsoft.com/office/drawing/2014/main" id="{C7FCC90D-71E8-0F6F-2CFB-9B1C52AF32CD}"/>
              </a:ext>
            </a:extLst>
          </p:cNvPr>
          <p:cNvSpPr txBox="1"/>
          <p:nvPr/>
        </p:nvSpPr>
        <p:spPr>
          <a:xfrm>
            <a:off x="7797800" y="1612900"/>
            <a:ext cx="3502241" cy="3170099"/>
          </a:xfrm>
          <a:prstGeom prst="rect">
            <a:avLst/>
          </a:prstGeom>
          <a:noFill/>
        </p:spPr>
        <p:txBody>
          <a:bodyPr wrap="none" rtlCol="0">
            <a:spAutoFit/>
          </a:bodyPr>
          <a:lstStyle/>
          <a:p>
            <a:r>
              <a:rPr lang="de-DE" sz="4000" dirty="0"/>
              <a:t>Datensicherheit</a:t>
            </a:r>
          </a:p>
          <a:p>
            <a:endParaRPr lang="de-DE" sz="4000" dirty="0"/>
          </a:p>
          <a:p>
            <a:r>
              <a:rPr lang="de-DE" sz="4000" dirty="0"/>
              <a:t>Verschlüsselung</a:t>
            </a:r>
          </a:p>
          <a:p>
            <a:endParaRPr lang="de-DE" sz="4000" dirty="0"/>
          </a:p>
          <a:p>
            <a:r>
              <a:rPr lang="de-DE" sz="4000" dirty="0"/>
              <a:t>Passworte</a:t>
            </a:r>
          </a:p>
        </p:txBody>
      </p:sp>
      <p:sp>
        <p:nvSpPr>
          <p:cNvPr id="7" name="Textfeld 6">
            <a:extLst>
              <a:ext uri="{FF2B5EF4-FFF2-40B4-BE49-F238E27FC236}">
                <a16:creationId xmlns:a16="http://schemas.microsoft.com/office/drawing/2014/main" id="{13C45FEB-1A64-5A89-ECBB-45FCB05E1494}"/>
              </a:ext>
            </a:extLst>
          </p:cNvPr>
          <p:cNvSpPr txBox="1"/>
          <p:nvPr/>
        </p:nvSpPr>
        <p:spPr>
          <a:xfrm>
            <a:off x="7777281" y="384913"/>
            <a:ext cx="1771639" cy="707886"/>
          </a:xfrm>
          <a:prstGeom prst="rect">
            <a:avLst/>
          </a:prstGeom>
          <a:noFill/>
        </p:spPr>
        <p:txBody>
          <a:bodyPr wrap="none" rtlCol="0">
            <a:spAutoFit/>
          </a:bodyPr>
          <a:lstStyle/>
          <a:p>
            <a:r>
              <a:rPr lang="de-DE" sz="4000" b="1" dirty="0"/>
              <a:t>THEMA</a:t>
            </a:r>
          </a:p>
        </p:txBody>
      </p:sp>
    </p:spTree>
    <p:extLst>
      <p:ext uri="{BB962C8B-B14F-4D97-AF65-F5344CB8AC3E}">
        <p14:creationId xmlns:p14="http://schemas.microsoft.com/office/powerpoint/2010/main" val="1925815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65FCD0F-8139-039A-CB2D-C73E3341E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48" y="609600"/>
            <a:ext cx="11789903" cy="3091815"/>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62734F6C-192F-B349-E9BF-6D930129297D}"/>
              </a:ext>
            </a:extLst>
          </p:cNvPr>
          <p:cNvPicPr>
            <a:picLocks noChangeAspect="1"/>
          </p:cNvPicPr>
          <p:nvPr/>
        </p:nvPicPr>
        <p:blipFill>
          <a:blip r:embed="rId4"/>
          <a:stretch>
            <a:fillRect/>
          </a:stretch>
        </p:blipFill>
        <p:spPr>
          <a:xfrm>
            <a:off x="201048" y="4157980"/>
            <a:ext cx="6947976" cy="2547620"/>
          </a:xfrm>
          <a:prstGeom prst="rect">
            <a:avLst/>
          </a:prstGeom>
        </p:spPr>
      </p:pic>
      <p:sp>
        <p:nvSpPr>
          <p:cNvPr id="4" name="Textfeld 3">
            <a:extLst>
              <a:ext uri="{FF2B5EF4-FFF2-40B4-BE49-F238E27FC236}">
                <a16:creationId xmlns:a16="http://schemas.microsoft.com/office/drawing/2014/main" id="{DEB635D7-30E2-A351-AC09-9CB690876970}"/>
              </a:ext>
            </a:extLst>
          </p:cNvPr>
          <p:cNvSpPr txBox="1"/>
          <p:nvPr/>
        </p:nvSpPr>
        <p:spPr>
          <a:xfrm>
            <a:off x="7914640" y="4766608"/>
            <a:ext cx="3750257" cy="1938992"/>
          </a:xfrm>
          <a:prstGeom prst="rect">
            <a:avLst/>
          </a:prstGeom>
          <a:noFill/>
        </p:spPr>
        <p:txBody>
          <a:bodyPr wrap="none" rtlCol="0">
            <a:spAutoFit/>
          </a:bodyPr>
          <a:lstStyle/>
          <a:p>
            <a:pPr algn="ctr"/>
            <a:r>
              <a:rPr lang="de-DE" sz="4000" dirty="0" err="1"/>
              <a:t>Kryptoprogramm</a:t>
            </a:r>
            <a:endParaRPr lang="de-DE" sz="4000" dirty="0"/>
          </a:p>
          <a:p>
            <a:pPr algn="ctr"/>
            <a:r>
              <a:rPr lang="de-DE" sz="4000" dirty="0"/>
              <a:t>und </a:t>
            </a:r>
          </a:p>
          <a:p>
            <a:pPr algn="ctr"/>
            <a:r>
              <a:rPr lang="de-DE" sz="4000" dirty="0"/>
              <a:t>Codeknacker</a:t>
            </a:r>
          </a:p>
        </p:txBody>
      </p:sp>
      <p:sp>
        <p:nvSpPr>
          <p:cNvPr id="5" name="Textfeld 4">
            <a:extLst>
              <a:ext uri="{FF2B5EF4-FFF2-40B4-BE49-F238E27FC236}">
                <a16:creationId xmlns:a16="http://schemas.microsoft.com/office/drawing/2014/main" id="{153B8CBB-6DE2-2A34-866F-E93531815047}"/>
              </a:ext>
            </a:extLst>
          </p:cNvPr>
          <p:cNvSpPr txBox="1"/>
          <p:nvPr/>
        </p:nvSpPr>
        <p:spPr>
          <a:xfrm>
            <a:off x="7914640" y="3880068"/>
            <a:ext cx="1771639" cy="707886"/>
          </a:xfrm>
          <a:prstGeom prst="rect">
            <a:avLst/>
          </a:prstGeom>
          <a:noFill/>
        </p:spPr>
        <p:txBody>
          <a:bodyPr wrap="none" rtlCol="0">
            <a:spAutoFit/>
          </a:bodyPr>
          <a:lstStyle/>
          <a:p>
            <a:r>
              <a:rPr lang="de-DE" sz="4000" b="1" dirty="0"/>
              <a:t>THEMA</a:t>
            </a:r>
          </a:p>
        </p:txBody>
      </p:sp>
    </p:spTree>
    <p:extLst>
      <p:ext uri="{BB962C8B-B14F-4D97-AF65-F5344CB8AC3E}">
        <p14:creationId xmlns:p14="http://schemas.microsoft.com/office/powerpoint/2010/main" val="2232842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BE6E1B8-7CDD-9A53-BAFF-08610617B12C}"/>
              </a:ext>
            </a:extLst>
          </p:cNvPr>
          <p:cNvSpPr txBox="1"/>
          <p:nvPr/>
        </p:nvSpPr>
        <p:spPr>
          <a:xfrm>
            <a:off x="757084" y="678426"/>
            <a:ext cx="2416431" cy="707886"/>
          </a:xfrm>
          <a:prstGeom prst="rect">
            <a:avLst/>
          </a:prstGeom>
          <a:noFill/>
        </p:spPr>
        <p:txBody>
          <a:bodyPr wrap="none" rtlCol="0">
            <a:spAutoFit/>
          </a:bodyPr>
          <a:lstStyle/>
          <a:p>
            <a:r>
              <a:rPr lang="de-DE" sz="4000" b="1" dirty="0"/>
              <a:t>Was folgt?</a:t>
            </a:r>
          </a:p>
        </p:txBody>
      </p:sp>
      <p:sp>
        <p:nvSpPr>
          <p:cNvPr id="4" name="Textfeld 3">
            <a:extLst>
              <a:ext uri="{FF2B5EF4-FFF2-40B4-BE49-F238E27FC236}">
                <a16:creationId xmlns:a16="http://schemas.microsoft.com/office/drawing/2014/main" id="{765DDE58-042B-FC97-2D66-3C6F4379552A}"/>
              </a:ext>
            </a:extLst>
          </p:cNvPr>
          <p:cNvSpPr txBox="1"/>
          <p:nvPr/>
        </p:nvSpPr>
        <p:spPr>
          <a:xfrm>
            <a:off x="757084" y="1484670"/>
            <a:ext cx="10348730" cy="4524315"/>
          </a:xfrm>
          <a:prstGeom prst="rect">
            <a:avLst/>
          </a:prstGeom>
          <a:noFill/>
        </p:spPr>
        <p:txBody>
          <a:bodyPr wrap="none" rtlCol="0">
            <a:spAutoFit/>
          </a:bodyPr>
          <a:lstStyle/>
          <a:p>
            <a:r>
              <a:rPr lang="de-DE" sz="3200" dirty="0"/>
              <a:t>Im Frühjahr 2023 soll ein weiteres Stationenlernen </a:t>
            </a:r>
            <a:br>
              <a:rPr lang="de-DE" sz="3200" dirty="0"/>
            </a:br>
            <a:r>
              <a:rPr lang="de-DE" sz="3200" dirty="0"/>
              <a:t>„Informatik erleben und erforschen“</a:t>
            </a:r>
          </a:p>
          <a:p>
            <a:r>
              <a:rPr lang="de-DE" sz="3200" dirty="0"/>
              <a:t>fertig werden mit dem Thema</a:t>
            </a:r>
          </a:p>
          <a:p>
            <a:endParaRPr lang="de-DE" sz="3200" dirty="0"/>
          </a:p>
          <a:p>
            <a:r>
              <a:rPr lang="de-DE" sz="3200" b="1" dirty="0"/>
              <a:t>Algorithmen und Daten</a:t>
            </a:r>
          </a:p>
          <a:p>
            <a:endParaRPr lang="de-DE" sz="3200" dirty="0"/>
          </a:p>
          <a:p>
            <a:r>
              <a:rPr lang="de-DE" sz="3200" dirty="0"/>
              <a:t>Es werden Algorithmen aus der Erfahrungswelt der Schüler</a:t>
            </a:r>
          </a:p>
          <a:p>
            <a:r>
              <a:rPr lang="de-DE" sz="3200" dirty="0"/>
              <a:t>und Schülerinnen erarbeitet (z.B. Routenplaner oder Suchen)</a:t>
            </a:r>
          </a:p>
          <a:p>
            <a:r>
              <a:rPr lang="de-DE" sz="3200" dirty="0"/>
              <a:t>sowie die Erfassung von Daten mit Sensoren erklärt.</a:t>
            </a:r>
          </a:p>
        </p:txBody>
      </p:sp>
    </p:spTree>
    <p:extLst>
      <p:ext uri="{BB962C8B-B14F-4D97-AF65-F5344CB8AC3E}">
        <p14:creationId xmlns:p14="http://schemas.microsoft.com/office/powerpoint/2010/main" val="2705854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00AE70E-BAAD-45D5-D209-75485B6A67DA}"/>
              </a:ext>
            </a:extLst>
          </p:cNvPr>
          <p:cNvSpPr txBox="1"/>
          <p:nvPr/>
        </p:nvSpPr>
        <p:spPr>
          <a:xfrm>
            <a:off x="1329855" y="190500"/>
            <a:ext cx="9532289" cy="707886"/>
          </a:xfrm>
          <a:prstGeom prst="rect">
            <a:avLst/>
          </a:prstGeom>
          <a:noFill/>
        </p:spPr>
        <p:txBody>
          <a:bodyPr wrap="none" rtlCol="0">
            <a:spAutoFit/>
          </a:bodyPr>
          <a:lstStyle/>
          <a:p>
            <a:r>
              <a:rPr lang="de-DE" sz="4000" dirty="0">
                <a:effectLst/>
                <a:latin typeface="Calibri" panose="020F0502020204030204" pitchFamily="34" charset="0"/>
                <a:ea typeface="Calibri" panose="020F0502020204030204" pitchFamily="34" charset="0"/>
                <a:cs typeface="Times New Roman" panose="02020603050405020304" pitchFamily="18" charset="0"/>
              </a:rPr>
              <a:t>Steckbrief zur Ausleihe des Stationenlernens </a:t>
            </a:r>
            <a:endParaRPr lang="de-DE" dirty="0"/>
          </a:p>
        </p:txBody>
      </p:sp>
      <p:sp>
        <p:nvSpPr>
          <p:cNvPr id="3" name="Textfeld 2">
            <a:extLst>
              <a:ext uri="{FF2B5EF4-FFF2-40B4-BE49-F238E27FC236}">
                <a16:creationId xmlns:a16="http://schemas.microsoft.com/office/drawing/2014/main" id="{F8679172-C6AD-5635-950D-3D009D0FB850}"/>
              </a:ext>
            </a:extLst>
          </p:cNvPr>
          <p:cNvSpPr txBox="1"/>
          <p:nvPr/>
        </p:nvSpPr>
        <p:spPr>
          <a:xfrm>
            <a:off x="533400" y="979468"/>
            <a:ext cx="11228908" cy="5878532"/>
          </a:xfrm>
          <a:prstGeom prst="rect">
            <a:avLst/>
          </a:prstGeom>
          <a:noFill/>
        </p:spPr>
        <p:txBody>
          <a:bodyPr wrap="none" rtlCol="0">
            <a:spAutoFit/>
          </a:bodyPr>
          <a:lstStyle/>
          <a:p>
            <a:r>
              <a:rPr lang="de-DE" sz="3200" b="1" dirty="0"/>
              <a:t>Zeitraum</a:t>
            </a:r>
            <a:r>
              <a:rPr lang="de-DE" sz="3200" dirty="0"/>
              <a:t>: 2 bis 4 Wochen – mindestens 7 Stunden pro Klasse</a:t>
            </a:r>
          </a:p>
          <a:p>
            <a:r>
              <a:rPr lang="de-DE" sz="3200" b="1" dirty="0"/>
              <a:t>Aufbau</a:t>
            </a:r>
            <a:r>
              <a:rPr lang="de-DE" sz="3200" dirty="0"/>
              <a:t>: durch Techniker der PhänomexX</a:t>
            </a:r>
          </a:p>
          <a:p>
            <a:r>
              <a:rPr lang="de-DE" sz="3200" b="1" dirty="0"/>
              <a:t>Raumbedarf</a:t>
            </a:r>
            <a:r>
              <a:rPr lang="de-DE" sz="3200" dirty="0"/>
              <a:t>: Raum mit 20 Tischen und 20-30 Stühlen</a:t>
            </a:r>
          </a:p>
          <a:p>
            <a:r>
              <a:rPr lang="de-DE" sz="3200" b="1" dirty="0"/>
              <a:t>Kosten</a:t>
            </a:r>
            <a:r>
              <a:rPr lang="de-DE" sz="3200" dirty="0"/>
              <a:t>: 1,50 € für das Forscherheft pro </a:t>
            </a:r>
            <a:r>
              <a:rPr lang="de-DE" sz="3200" dirty="0" err="1"/>
              <a:t>Schüler:in</a:t>
            </a:r>
            <a:br>
              <a:rPr lang="de-DE" sz="3200" dirty="0"/>
            </a:br>
            <a:r>
              <a:rPr lang="de-DE" sz="3200" dirty="0"/>
              <a:t>               Alle anderen Kosten werden von den Stiftungen getragen.</a:t>
            </a:r>
          </a:p>
          <a:p>
            <a:r>
              <a:rPr lang="de-DE" sz="3200" b="1" dirty="0">
                <a:effectLst/>
                <a:latin typeface="Calibri" panose="020F0502020204030204" pitchFamily="34" charset="0"/>
                <a:ea typeface="Calibri" panose="020F0502020204030204" pitchFamily="34" charset="0"/>
                <a:cs typeface="Times New Roman" panose="02020603050405020304" pitchFamily="18" charset="0"/>
              </a:rPr>
              <a:t>Lehrerfortbildung:</a:t>
            </a:r>
            <a:r>
              <a:rPr lang="de-DE" sz="3200" dirty="0">
                <a:effectLst/>
                <a:latin typeface="Calibri" panose="020F0502020204030204" pitchFamily="34" charset="0"/>
                <a:ea typeface="Calibri" panose="020F0502020204030204" pitchFamily="34" charset="0"/>
                <a:cs typeface="Times New Roman" panose="02020603050405020304" pitchFamily="18" charset="0"/>
              </a:rPr>
              <a:t> sollte man besucht haben!</a:t>
            </a:r>
            <a:br>
              <a:rPr lang="de-DE" sz="3200" dirty="0">
                <a:effectLst/>
                <a:latin typeface="Calibri" panose="020F0502020204030204" pitchFamily="34" charset="0"/>
                <a:ea typeface="Calibri" panose="020F0502020204030204" pitchFamily="34" charset="0"/>
                <a:cs typeface="Times New Roman" panose="02020603050405020304" pitchFamily="18" charset="0"/>
              </a:rPr>
            </a:br>
            <a:r>
              <a:rPr lang="de-DE" sz="3200" dirty="0">
                <a:effectLst/>
                <a:latin typeface="Calibri" panose="020F0502020204030204" pitchFamily="34" charset="0"/>
                <a:ea typeface="Calibri" panose="020F0502020204030204" pitchFamily="34" charset="0"/>
                <a:cs typeface="Times New Roman" panose="02020603050405020304" pitchFamily="18" charset="0"/>
              </a:rPr>
              <a:t>               Es sind keine Vorkenntnisse erforderlich.</a:t>
            </a:r>
          </a:p>
          <a:p>
            <a:r>
              <a:rPr lang="de-DE" sz="3200" b="1" dirty="0"/>
              <a:t>Terminanfragen</a:t>
            </a:r>
            <a:r>
              <a:rPr lang="de-DE" sz="3200" dirty="0"/>
              <a:t>: Email an </a:t>
            </a:r>
            <a:r>
              <a:rPr lang="de-DE" sz="3200" dirty="0">
                <a:hlinkClick r:id="rId2"/>
              </a:rPr>
              <a:t>mobil@phaenomexx.de</a:t>
            </a:r>
            <a:endParaRPr lang="de-DE" sz="3200" dirty="0"/>
          </a:p>
          <a:p>
            <a:r>
              <a:rPr lang="de-DE" sz="3200" dirty="0"/>
              <a:t>Alle Informationen und Unterrichtsmaterialien unter</a:t>
            </a:r>
            <a:br>
              <a:rPr lang="de-DE" sz="3200" dirty="0"/>
            </a:br>
            <a:r>
              <a:rPr lang="de-DE" sz="3200" dirty="0"/>
              <a:t>   </a:t>
            </a:r>
            <a:r>
              <a:rPr lang="de-DE" sz="3200" dirty="0">
                <a:solidFill>
                  <a:schemeClr val="accent5">
                    <a:lumMod val="75000"/>
                  </a:schemeClr>
                </a:solidFill>
              </a:rPr>
              <a:t>phaenomexx.de</a:t>
            </a:r>
            <a:r>
              <a:rPr lang="de-DE" sz="3200" dirty="0"/>
              <a:t> =&gt; „</a:t>
            </a:r>
            <a:r>
              <a:rPr lang="de-DE" sz="2800" dirty="0" err="1">
                <a:effectLst/>
                <a:latin typeface="Calibri" panose="020F0502020204030204" pitchFamily="34" charset="0"/>
                <a:ea typeface="Calibri" panose="020F0502020204030204" pitchFamily="34" charset="0"/>
                <a:cs typeface="Times New Roman" panose="02020603050405020304" pitchFamily="18" charset="0"/>
              </a:rPr>
              <a:t>PhänomexX.mobil</a:t>
            </a:r>
            <a:r>
              <a:rPr lang="de-DE" sz="2800" dirty="0">
                <a:effectLst/>
                <a:latin typeface="Calibri" panose="020F0502020204030204" pitchFamily="34" charset="0"/>
                <a:ea typeface="Calibri" panose="020F0502020204030204" pitchFamily="34" charset="0"/>
                <a:cs typeface="Times New Roman" panose="02020603050405020304" pitchFamily="18" charset="0"/>
              </a:rPr>
              <a:t> für Grundschulen“</a:t>
            </a:r>
          </a:p>
          <a:p>
            <a:endParaRPr lang="de-DE" sz="2800" dirty="0">
              <a:latin typeface="Calibri" panose="020F0502020204030204" pitchFamily="34" charset="0"/>
              <a:cs typeface="Times New Roman" panose="02020603050405020304" pitchFamily="18" charset="0"/>
            </a:endParaRPr>
          </a:p>
          <a:p>
            <a:r>
              <a:rPr lang="de-DE" sz="2800" dirty="0">
                <a:latin typeface="Calibri" panose="020F0502020204030204" pitchFamily="34" charset="0"/>
                <a:cs typeface="Times New Roman" panose="02020603050405020304" pitchFamily="18" charset="0"/>
              </a:rPr>
              <a:t>„… einen Schalter umlegen und schon bereit zur Nutzung …“</a:t>
            </a:r>
            <a:endParaRPr lang="de-DE" sz="2800" dirty="0"/>
          </a:p>
        </p:txBody>
      </p:sp>
    </p:spTree>
    <p:extLst>
      <p:ext uri="{BB962C8B-B14F-4D97-AF65-F5344CB8AC3E}">
        <p14:creationId xmlns:p14="http://schemas.microsoft.com/office/powerpoint/2010/main" val="769752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5083AEEC-B06D-DEBD-3C93-092CE4EF55AB}"/>
              </a:ext>
            </a:extLst>
          </p:cNvPr>
          <p:cNvPicPr>
            <a:picLocks noChangeAspect="1"/>
          </p:cNvPicPr>
          <p:nvPr/>
        </p:nvPicPr>
        <p:blipFill>
          <a:blip r:embed="rId3"/>
          <a:stretch>
            <a:fillRect/>
          </a:stretch>
        </p:blipFill>
        <p:spPr>
          <a:xfrm>
            <a:off x="8151541" y="2356479"/>
            <a:ext cx="3763533" cy="1424946"/>
          </a:xfrm>
          <a:prstGeom prst="rect">
            <a:avLst/>
          </a:prstGeom>
        </p:spPr>
      </p:pic>
      <p:sp>
        <p:nvSpPr>
          <p:cNvPr id="12" name="Rechteck 11">
            <a:extLst>
              <a:ext uri="{FF2B5EF4-FFF2-40B4-BE49-F238E27FC236}">
                <a16:creationId xmlns:a16="http://schemas.microsoft.com/office/drawing/2014/main" id="{7D2501A9-1AC2-9F17-8D9D-F70353F059EB}"/>
              </a:ext>
            </a:extLst>
          </p:cNvPr>
          <p:cNvSpPr/>
          <p:nvPr/>
        </p:nvSpPr>
        <p:spPr>
          <a:xfrm>
            <a:off x="8296508" y="4322041"/>
            <a:ext cx="559394" cy="432839"/>
          </a:xfrm>
          <a:prstGeom prst="rect">
            <a:avLst/>
          </a:prstGeom>
          <a:solidFill>
            <a:srgbClr val="FF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66DA35EE-4DEE-FB63-53B3-0E7113CCA32D}"/>
              </a:ext>
            </a:extLst>
          </p:cNvPr>
          <p:cNvSpPr txBox="1"/>
          <p:nvPr/>
        </p:nvSpPr>
        <p:spPr>
          <a:xfrm>
            <a:off x="9658350" y="4322041"/>
            <a:ext cx="1851660" cy="369332"/>
          </a:xfrm>
          <a:prstGeom prst="rect">
            <a:avLst/>
          </a:prstGeom>
          <a:noFill/>
        </p:spPr>
        <p:txBody>
          <a:bodyPr wrap="square" rtlCol="0">
            <a:spAutoFit/>
          </a:bodyPr>
          <a:lstStyle/>
          <a:p>
            <a:r>
              <a:rPr lang="de-DE" dirty="0"/>
              <a:t>Ausleihe möglich</a:t>
            </a:r>
          </a:p>
        </p:txBody>
      </p:sp>
      <p:sp>
        <p:nvSpPr>
          <p:cNvPr id="14" name="Textfeld 13">
            <a:extLst>
              <a:ext uri="{FF2B5EF4-FFF2-40B4-BE49-F238E27FC236}">
                <a16:creationId xmlns:a16="http://schemas.microsoft.com/office/drawing/2014/main" id="{2A93D5ED-7546-E6D2-9EFA-A3BB7CB497C6}"/>
              </a:ext>
            </a:extLst>
          </p:cNvPr>
          <p:cNvSpPr txBox="1"/>
          <p:nvPr/>
        </p:nvSpPr>
        <p:spPr>
          <a:xfrm>
            <a:off x="9693315" y="5231989"/>
            <a:ext cx="1963358" cy="369332"/>
          </a:xfrm>
          <a:prstGeom prst="rect">
            <a:avLst/>
          </a:prstGeom>
          <a:noFill/>
        </p:spPr>
        <p:txBody>
          <a:bodyPr wrap="none" rtlCol="0">
            <a:spAutoFit/>
          </a:bodyPr>
          <a:lstStyle/>
          <a:p>
            <a:r>
              <a:rPr lang="de-DE" dirty="0"/>
              <a:t>Sponsoren gesucht</a:t>
            </a:r>
          </a:p>
        </p:txBody>
      </p:sp>
      <p:sp>
        <p:nvSpPr>
          <p:cNvPr id="15" name="Rechteck 14">
            <a:extLst>
              <a:ext uri="{FF2B5EF4-FFF2-40B4-BE49-F238E27FC236}">
                <a16:creationId xmlns:a16="http://schemas.microsoft.com/office/drawing/2014/main" id="{2337AA37-2CD8-1C21-933B-2AFF0DDEF052}"/>
              </a:ext>
            </a:extLst>
          </p:cNvPr>
          <p:cNvSpPr/>
          <p:nvPr/>
        </p:nvSpPr>
        <p:spPr>
          <a:xfrm>
            <a:off x="8311747" y="5274541"/>
            <a:ext cx="1110383" cy="432839"/>
          </a:xfrm>
          <a:prstGeom prst="rect">
            <a:avLst/>
          </a:prstGeom>
          <a:solidFill>
            <a:schemeClr val="bg1">
              <a:lumMod val="75000"/>
            </a:schemeClr>
          </a:solidFill>
          <a:ln w="508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Karte enthält.&#10;&#10;Automatisch generierte Beschreibung">
            <a:extLst>
              <a:ext uri="{FF2B5EF4-FFF2-40B4-BE49-F238E27FC236}">
                <a16:creationId xmlns:a16="http://schemas.microsoft.com/office/drawing/2014/main" id="{B0D15F75-C361-8C83-049D-F6D81A9F2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622655" cy="6858000"/>
          </a:xfrm>
          <a:prstGeom prst="rect">
            <a:avLst/>
          </a:prstGeom>
        </p:spPr>
      </p:pic>
      <p:sp>
        <p:nvSpPr>
          <p:cNvPr id="11" name="Rechteck 10">
            <a:extLst>
              <a:ext uri="{FF2B5EF4-FFF2-40B4-BE49-F238E27FC236}">
                <a16:creationId xmlns:a16="http://schemas.microsoft.com/office/drawing/2014/main" id="{D882F827-3A92-24D4-647E-B4D89A217033}"/>
              </a:ext>
            </a:extLst>
          </p:cNvPr>
          <p:cNvSpPr/>
          <p:nvPr/>
        </p:nvSpPr>
        <p:spPr>
          <a:xfrm>
            <a:off x="8888473" y="4322041"/>
            <a:ext cx="559394" cy="432839"/>
          </a:xfrm>
          <a:prstGeom prst="rect">
            <a:avLst/>
          </a:prstGeom>
          <a:solidFill>
            <a:srgbClr val="A5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824F0912-A81F-26A6-08FC-211AE6940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1747" y="978519"/>
            <a:ext cx="3603328" cy="1291255"/>
          </a:xfrm>
          <a:prstGeom prst="rect">
            <a:avLst/>
          </a:prstGeom>
        </p:spPr>
      </p:pic>
    </p:spTree>
    <p:extLst>
      <p:ext uri="{BB962C8B-B14F-4D97-AF65-F5344CB8AC3E}">
        <p14:creationId xmlns:p14="http://schemas.microsoft.com/office/powerpoint/2010/main" val="1913980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C1B7B8E-C8EA-389C-075D-6F6DDABE58B5}"/>
              </a:ext>
            </a:extLst>
          </p:cNvPr>
          <p:cNvPicPr>
            <a:picLocks noChangeAspect="1"/>
          </p:cNvPicPr>
          <p:nvPr/>
        </p:nvPicPr>
        <p:blipFill rotWithShape="1">
          <a:blip r:embed="rId3"/>
          <a:srcRect b="22951"/>
          <a:stretch/>
        </p:blipFill>
        <p:spPr>
          <a:xfrm>
            <a:off x="0" y="-185210"/>
            <a:ext cx="12192000" cy="7229477"/>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5134A02C-A685-AB88-5297-8FBF121EE4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894" y="6141493"/>
            <a:ext cx="4079408" cy="646072"/>
          </a:xfrm>
          <a:prstGeom prst="rect">
            <a:avLst/>
          </a:prstGeom>
        </p:spPr>
      </p:pic>
      <p:pic>
        <p:nvPicPr>
          <p:cNvPr id="6" name="Grafik 5">
            <a:extLst>
              <a:ext uri="{FF2B5EF4-FFF2-40B4-BE49-F238E27FC236}">
                <a16:creationId xmlns:a16="http://schemas.microsoft.com/office/drawing/2014/main" id="{9D34FACB-118F-61A1-D47A-B9BB84E9DAA3}"/>
              </a:ext>
            </a:extLst>
          </p:cNvPr>
          <p:cNvPicPr>
            <a:picLocks noChangeAspect="1"/>
          </p:cNvPicPr>
          <p:nvPr/>
        </p:nvPicPr>
        <p:blipFill>
          <a:blip r:embed="rId5"/>
          <a:stretch>
            <a:fillRect/>
          </a:stretch>
        </p:blipFill>
        <p:spPr>
          <a:xfrm>
            <a:off x="5227943" y="5599167"/>
            <a:ext cx="3159382" cy="1196203"/>
          </a:xfrm>
          <a:prstGeom prst="rect">
            <a:avLst/>
          </a:prstGeom>
        </p:spPr>
      </p:pic>
      <p:pic>
        <p:nvPicPr>
          <p:cNvPr id="3" name="Grafik 2">
            <a:extLst>
              <a:ext uri="{FF2B5EF4-FFF2-40B4-BE49-F238E27FC236}">
                <a16:creationId xmlns:a16="http://schemas.microsoft.com/office/drawing/2014/main" id="{0C2FDE93-8D7A-1BC0-BB68-65332FA32C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1100" y="5584961"/>
            <a:ext cx="3440931" cy="1233060"/>
          </a:xfrm>
          <a:prstGeom prst="rect">
            <a:avLst/>
          </a:prstGeom>
        </p:spPr>
      </p:pic>
      <p:pic>
        <p:nvPicPr>
          <p:cNvPr id="12" name="Grafik 11" descr="Ein Bild, das Text, ClipArt enthält.&#10;&#10;Automatisch generierte Beschreibung">
            <a:extLst>
              <a:ext uri="{FF2B5EF4-FFF2-40B4-BE49-F238E27FC236}">
                <a16:creationId xmlns:a16="http://schemas.microsoft.com/office/drawing/2014/main" id="{5291A981-E136-F65D-1D17-3D2ED4CE1A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895" y="4749420"/>
            <a:ext cx="4079408" cy="1340757"/>
          </a:xfrm>
          <a:prstGeom prst="rect">
            <a:avLst/>
          </a:prstGeom>
        </p:spPr>
      </p:pic>
    </p:spTree>
    <p:extLst>
      <p:ext uri="{BB962C8B-B14F-4D97-AF65-F5344CB8AC3E}">
        <p14:creationId xmlns:p14="http://schemas.microsoft.com/office/powerpoint/2010/main" val="3528277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E6A330E-9997-B645-8625-E895569F1711}"/>
              </a:ext>
            </a:extLst>
          </p:cNvPr>
          <p:cNvSpPr txBox="1"/>
          <p:nvPr/>
        </p:nvSpPr>
        <p:spPr>
          <a:xfrm>
            <a:off x="838200" y="2616200"/>
            <a:ext cx="8002512" cy="2862322"/>
          </a:xfrm>
          <a:prstGeom prst="rect">
            <a:avLst/>
          </a:prstGeom>
          <a:noFill/>
        </p:spPr>
        <p:txBody>
          <a:bodyPr wrap="none" rtlCol="0">
            <a:spAutoFit/>
          </a:bodyPr>
          <a:lstStyle/>
          <a:p>
            <a:r>
              <a:rPr lang="de-DE" sz="3200"/>
              <a:t>…, um den Schüler:innen zu ermöglichen, </a:t>
            </a:r>
            <a:br>
              <a:rPr lang="de-DE" sz="3200"/>
            </a:br>
            <a:r>
              <a:rPr lang="de-DE" sz="3200"/>
              <a:t>sich ihre Lebenswelt weiter zu erschließen, </a:t>
            </a:r>
            <a:br>
              <a:rPr lang="de-DE" sz="3200"/>
            </a:br>
            <a:r>
              <a:rPr lang="de-DE" sz="3200"/>
              <a:t>sich darin zu orientieren, mitzuwirken </a:t>
            </a:r>
          </a:p>
          <a:p>
            <a:r>
              <a:rPr lang="de-DE" sz="3200"/>
              <a:t>und verantwortungsbewusst darin zu handeln </a:t>
            </a:r>
          </a:p>
          <a:p>
            <a:r>
              <a:rPr lang="de-DE" sz="3200"/>
              <a:t>und diese mitzugestalten.</a:t>
            </a:r>
          </a:p>
          <a:p>
            <a:pPr algn="r"/>
            <a:r>
              <a:rPr lang="de-DE" sz="2000" i="1"/>
              <a:t>Lehrplan NRW</a:t>
            </a:r>
            <a:endParaRPr lang="de-DE" sz="2000" i="1" dirty="0"/>
          </a:p>
        </p:txBody>
      </p:sp>
      <p:sp>
        <p:nvSpPr>
          <p:cNvPr id="3" name="Textfeld 2">
            <a:extLst>
              <a:ext uri="{FF2B5EF4-FFF2-40B4-BE49-F238E27FC236}">
                <a16:creationId xmlns:a16="http://schemas.microsoft.com/office/drawing/2014/main" id="{221A7C8B-D4CC-BB4D-8D04-72CE4C75D18E}"/>
              </a:ext>
            </a:extLst>
          </p:cNvPr>
          <p:cNvSpPr txBox="1"/>
          <p:nvPr/>
        </p:nvSpPr>
        <p:spPr>
          <a:xfrm>
            <a:off x="838200" y="723900"/>
            <a:ext cx="8508932" cy="707886"/>
          </a:xfrm>
          <a:prstGeom prst="rect">
            <a:avLst/>
          </a:prstGeom>
          <a:noFill/>
        </p:spPr>
        <p:txBody>
          <a:bodyPr wrap="none" rtlCol="0">
            <a:spAutoFit/>
          </a:bodyPr>
          <a:lstStyle/>
          <a:p>
            <a:r>
              <a:rPr lang="de-DE" sz="4000" b="1"/>
              <a:t>Warum Informatik in der Grundschule?</a:t>
            </a:r>
            <a:endParaRPr lang="de-DE" sz="4000" b="1" dirty="0"/>
          </a:p>
        </p:txBody>
      </p:sp>
    </p:spTree>
    <p:extLst>
      <p:ext uri="{BB962C8B-B14F-4D97-AF65-F5344CB8AC3E}">
        <p14:creationId xmlns:p14="http://schemas.microsoft.com/office/powerpoint/2010/main" val="2963224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D216569-41D6-7657-9A52-7BF712667944}"/>
              </a:ext>
            </a:extLst>
          </p:cNvPr>
          <p:cNvSpPr txBox="1"/>
          <p:nvPr/>
        </p:nvSpPr>
        <p:spPr>
          <a:xfrm>
            <a:off x="571500" y="762000"/>
            <a:ext cx="8366393" cy="584775"/>
          </a:xfrm>
          <a:prstGeom prst="rect">
            <a:avLst/>
          </a:prstGeom>
          <a:noFill/>
        </p:spPr>
        <p:txBody>
          <a:bodyPr wrap="none" rtlCol="0">
            <a:spAutoFit/>
          </a:bodyPr>
          <a:lstStyle/>
          <a:p>
            <a:r>
              <a:rPr lang="de-DE" sz="3200" dirty="0"/>
              <a:t>… vom Aufstehen bis zur Ankunft in der Schule …</a:t>
            </a:r>
          </a:p>
        </p:txBody>
      </p:sp>
      <p:pic>
        <p:nvPicPr>
          <p:cNvPr id="4" name="Grafik 3">
            <a:extLst>
              <a:ext uri="{FF2B5EF4-FFF2-40B4-BE49-F238E27FC236}">
                <a16:creationId xmlns:a16="http://schemas.microsoft.com/office/drawing/2014/main" id="{7D41525F-F887-0C46-5345-71C50EA4EF89}"/>
              </a:ext>
            </a:extLst>
          </p:cNvPr>
          <p:cNvPicPr>
            <a:picLocks noChangeAspect="1"/>
          </p:cNvPicPr>
          <p:nvPr/>
        </p:nvPicPr>
        <p:blipFill>
          <a:blip r:embed="rId3"/>
          <a:stretch>
            <a:fillRect/>
          </a:stretch>
        </p:blipFill>
        <p:spPr>
          <a:xfrm>
            <a:off x="571500" y="1628775"/>
            <a:ext cx="2316424" cy="2246931"/>
          </a:xfrm>
          <a:prstGeom prst="rect">
            <a:avLst/>
          </a:prstGeom>
        </p:spPr>
      </p:pic>
      <p:pic>
        <p:nvPicPr>
          <p:cNvPr id="6" name="Grafik 5">
            <a:extLst>
              <a:ext uri="{FF2B5EF4-FFF2-40B4-BE49-F238E27FC236}">
                <a16:creationId xmlns:a16="http://schemas.microsoft.com/office/drawing/2014/main" id="{C73FABC9-A0EB-E1DE-6C11-10517F20ECE6}"/>
              </a:ext>
            </a:extLst>
          </p:cNvPr>
          <p:cNvPicPr>
            <a:picLocks noChangeAspect="1"/>
          </p:cNvPicPr>
          <p:nvPr/>
        </p:nvPicPr>
        <p:blipFill>
          <a:blip r:embed="rId4"/>
          <a:stretch>
            <a:fillRect/>
          </a:stretch>
        </p:blipFill>
        <p:spPr>
          <a:xfrm>
            <a:off x="3285865" y="1624230"/>
            <a:ext cx="2181811" cy="2270744"/>
          </a:xfrm>
          <a:prstGeom prst="rect">
            <a:avLst/>
          </a:prstGeom>
        </p:spPr>
      </p:pic>
      <p:pic>
        <p:nvPicPr>
          <p:cNvPr id="8" name="Grafik 7">
            <a:extLst>
              <a:ext uri="{FF2B5EF4-FFF2-40B4-BE49-F238E27FC236}">
                <a16:creationId xmlns:a16="http://schemas.microsoft.com/office/drawing/2014/main" id="{2A0AFF79-400E-CC94-6E1C-426D53386AA7}"/>
              </a:ext>
            </a:extLst>
          </p:cNvPr>
          <p:cNvPicPr>
            <a:picLocks noChangeAspect="1"/>
          </p:cNvPicPr>
          <p:nvPr/>
        </p:nvPicPr>
        <p:blipFill>
          <a:blip r:embed="rId5"/>
          <a:stretch>
            <a:fillRect/>
          </a:stretch>
        </p:blipFill>
        <p:spPr>
          <a:xfrm>
            <a:off x="8037190" y="1614053"/>
            <a:ext cx="3343962" cy="2246931"/>
          </a:xfrm>
          <a:prstGeom prst="rect">
            <a:avLst/>
          </a:prstGeom>
        </p:spPr>
      </p:pic>
      <p:pic>
        <p:nvPicPr>
          <p:cNvPr id="10" name="Grafik 9">
            <a:extLst>
              <a:ext uri="{FF2B5EF4-FFF2-40B4-BE49-F238E27FC236}">
                <a16:creationId xmlns:a16="http://schemas.microsoft.com/office/drawing/2014/main" id="{C62294A8-DF78-0E28-7A80-523016167BC1}"/>
              </a:ext>
            </a:extLst>
          </p:cNvPr>
          <p:cNvPicPr>
            <a:picLocks noChangeAspect="1"/>
          </p:cNvPicPr>
          <p:nvPr/>
        </p:nvPicPr>
        <p:blipFill>
          <a:blip r:embed="rId6"/>
          <a:stretch>
            <a:fillRect/>
          </a:stretch>
        </p:blipFill>
        <p:spPr>
          <a:xfrm>
            <a:off x="8010755" y="4172428"/>
            <a:ext cx="3370397" cy="2246931"/>
          </a:xfrm>
          <a:prstGeom prst="rect">
            <a:avLst/>
          </a:prstGeom>
        </p:spPr>
      </p:pic>
      <p:pic>
        <p:nvPicPr>
          <p:cNvPr id="12" name="Grafik 11">
            <a:extLst>
              <a:ext uri="{FF2B5EF4-FFF2-40B4-BE49-F238E27FC236}">
                <a16:creationId xmlns:a16="http://schemas.microsoft.com/office/drawing/2014/main" id="{6AF4DEE0-DF1A-A86D-82D7-8023B3BF7BD6}"/>
              </a:ext>
            </a:extLst>
          </p:cNvPr>
          <p:cNvPicPr>
            <a:picLocks noChangeAspect="1"/>
          </p:cNvPicPr>
          <p:nvPr/>
        </p:nvPicPr>
        <p:blipFill>
          <a:blip r:embed="rId7"/>
          <a:stretch>
            <a:fillRect/>
          </a:stretch>
        </p:blipFill>
        <p:spPr>
          <a:xfrm>
            <a:off x="3822326" y="4157707"/>
            <a:ext cx="3290700" cy="2246932"/>
          </a:xfrm>
          <a:prstGeom prst="rect">
            <a:avLst/>
          </a:prstGeom>
        </p:spPr>
      </p:pic>
      <p:pic>
        <p:nvPicPr>
          <p:cNvPr id="14" name="Grafik 13">
            <a:extLst>
              <a:ext uri="{FF2B5EF4-FFF2-40B4-BE49-F238E27FC236}">
                <a16:creationId xmlns:a16="http://schemas.microsoft.com/office/drawing/2014/main" id="{654CA644-3B41-FC46-E10F-7A1036CE6B38}"/>
              </a:ext>
            </a:extLst>
          </p:cNvPr>
          <p:cNvPicPr>
            <a:picLocks noChangeAspect="1"/>
          </p:cNvPicPr>
          <p:nvPr/>
        </p:nvPicPr>
        <p:blipFill>
          <a:blip r:embed="rId8"/>
          <a:stretch>
            <a:fillRect/>
          </a:stretch>
        </p:blipFill>
        <p:spPr>
          <a:xfrm>
            <a:off x="5831947" y="1628775"/>
            <a:ext cx="1696240" cy="2261653"/>
          </a:xfrm>
          <a:prstGeom prst="rect">
            <a:avLst/>
          </a:prstGeom>
        </p:spPr>
      </p:pic>
      <p:pic>
        <p:nvPicPr>
          <p:cNvPr id="16" name="Grafik 15">
            <a:extLst>
              <a:ext uri="{FF2B5EF4-FFF2-40B4-BE49-F238E27FC236}">
                <a16:creationId xmlns:a16="http://schemas.microsoft.com/office/drawing/2014/main" id="{22FD3407-53A6-B7B4-17A8-AA5EC080A987}"/>
              </a:ext>
            </a:extLst>
          </p:cNvPr>
          <p:cNvPicPr>
            <a:picLocks noChangeAspect="1"/>
          </p:cNvPicPr>
          <p:nvPr/>
        </p:nvPicPr>
        <p:blipFill>
          <a:blip r:embed="rId9"/>
          <a:stretch>
            <a:fillRect/>
          </a:stretch>
        </p:blipFill>
        <p:spPr>
          <a:xfrm>
            <a:off x="571500" y="4172428"/>
            <a:ext cx="2246931" cy="2246931"/>
          </a:xfrm>
          <a:prstGeom prst="rect">
            <a:avLst/>
          </a:prstGeom>
        </p:spPr>
      </p:pic>
    </p:spTree>
    <p:extLst>
      <p:ext uri="{BB962C8B-B14F-4D97-AF65-F5344CB8AC3E}">
        <p14:creationId xmlns:p14="http://schemas.microsoft.com/office/powerpoint/2010/main" val="735795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BF2CAEF-949D-AEE4-C1C5-F7A640DE04D5}"/>
              </a:ext>
            </a:extLst>
          </p:cNvPr>
          <p:cNvSpPr txBox="1"/>
          <p:nvPr/>
        </p:nvSpPr>
        <p:spPr>
          <a:xfrm>
            <a:off x="676377" y="233677"/>
            <a:ext cx="4466094" cy="584775"/>
          </a:xfrm>
          <a:prstGeom prst="rect">
            <a:avLst/>
          </a:prstGeom>
          <a:noFill/>
        </p:spPr>
        <p:txBody>
          <a:bodyPr wrap="none" rtlCol="0">
            <a:spAutoFit/>
          </a:bodyPr>
          <a:lstStyle/>
          <a:p>
            <a:r>
              <a:rPr lang="de-DE" sz="3200" dirty="0"/>
              <a:t>… Geräte und Spielzeug …</a:t>
            </a:r>
          </a:p>
        </p:txBody>
      </p:sp>
      <p:pic>
        <p:nvPicPr>
          <p:cNvPr id="4" name="Grafik 3">
            <a:extLst>
              <a:ext uri="{FF2B5EF4-FFF2-40B4-BE49-F238E27FC236}">
                <a16:creationId xmlns:a16="http://schemas.microsoft.com/office/drawing/2014/main" id="{1A7BC5D4-7EE6-103A-9ABF-7525DFDE0850}"/>
              </a:ext>
            </a:extLst>
          </p:cNvPr>
          <p:cNvPicPr>
            <a:picLocks noChangeAspect="1"/>
          </p:cNvPicPr>
          <p:nvPr/>
        </p:nvPicPr>
        <p:blipFill>
          <a:blip r:embed="rId3"/>
          <a:stretch>
            <a:fillRect/>
          </a:stretch>
        </p:blipFill>
        <p:spPr>
          <a:xfrm>
            <a:off x="3632677" y="3429000"/>
            <a:ext cx="3376810" cy="3742266"/>
          </a:xfrm>
          <a:prstGeom prst="rect">
            <a:avLst/>
          </a:prstGeom>
        </p:spPr>
      </p:pic>
      <p:pic>
        <p:nvPicPr>
          <p:cNvPr id="8" name="Grafik 7">
            <a:extLst>
              <a:ext uri="{FF2B5EF4-FFF2-40B4-BE49-F238E27FC236}">
                <a16:creationId xmlns:a16="http://schemas.microsoft.com/office/drawing/2014/main" id="{0E3FCA80-90E4-D130-A8B6-1003498EDEAB}"/>
              </a:ext>
            </a:extLst>
          </p:cNvPr>
          <p:cNvPicPr>
            <a:picLocks noChangeAspect="1"/>
          </p:cNvPicPr>
          <p:nvPr/>
        </p:nvPicPr>
        <p:blipFill>
          <a:blip r:embed="rId4"/>
          <a:stretch>
            <a:fillRect/>
          </a:stretch>
        </p:blipFill>
        <p:spPr>
          <a:xfrm>
            <a:off x="8691352" y="233677"/>
            <a:ext cx="3251200" cy="4755706"/>
          </a:xfrm>
          <a:prstGeom prst="rect">
            <a:avLst/>
          </a:prstGeom>
        </p:spPr>
      </p:pic>
      <p:pic>
        <p:nvPicPr>
          <p:cNvPr id="10" name="Grafik 9">
            <a:extLst>
              <a:ext uri="{FF2B5EF4-FFF2-40B4-BE49-F238E27FC236}">
                <a16:creationId xmlns:a16="http://schemas.microsoft.com/office/drawing/2014/main" id="{E5E983C2-748D-15EA-969E-6618B455681C}"/>
              </a:ext>
            </a:extLst>
          </p:cNvPr>
          <p:cNvPicPr>
            <a:picLocks noChangeAspect="1"/>
          </p:cNvPicPr>
          <p:nvPr/>
        </p:nvPicPr>
        <p:blipFill>
          <a:blip r:embed="rId5"/>
          <a:stretch>
            <a:fillRect/>
          </a:stretch>
        </p:blipFill>
        <p:spPr>
          <a:xfrm>
            <a:off x="7009487" y="3976373"/>
            <a:ext cx="4707467" cy="2647950"/>
          </a:xfrm>
          <a:prstGeom prst="rect">
            <a:avLst/>
          </a:prstGeom>
        </p:spPr>
      </p:pic>
      <p:pic>
        <p:nvPicPr>
          <p:cNvPr id="14" name="Grafik 13">
            <a:extLst>
              <a:ext uri="{FF2B5EF4-FFF2-40B4-BE49-F238E27FC236}">
                <a16:creationId xmlns:a16="http://schemas.microsoft.com/office/drawing/2014/main" id="{D2C41FC5-8225-3573-CF39-E5BFD6CBAF90}"/>
              </a:ext>
            </a:extLst>
          </p:cNvPr>
          <p:cNvPicPr>
            <a:picLocks noChangeAspect="1"/>
          </p:cNvPicPr>
          <p:nvPr/>
        </p:nvPicPr>
        <p:blipFill rotWithShape="1">
          <a:blip r:embed="rId6"/>
          <a:srcRect l="29453"/>
          <a:stretch/>
        </p:blipFill>
        <p:spPr>
          <a:xfrm>
            <a:off x="-4235" y="2611530"/>
            <a:ext cx="3752094" cy="3616182"/>
          </a:xfrm>
          <a:prstGeom prst="rect">
            <a:avLst/>
          </a:prstGeom>
        </p:spPr>
      </p:pic>
      <p:pic>
        <p:nvPicPr>
          <p:cNvPr id="12" name="Grafik 11">
            <a:extLst>
              <a:ext uri="{FF2B5EF4-FFF2-40B4-BE49-F238E27FC236}">
                <a16:creationId xmlns:a16="http://schemas.microsoft.com/office/drawing/2014/main" id="{8F3F5F81-46D7-BB76-2AFB-93546D5ABBC8}"/>
              </a:ext>
            </a:extLst>
          </p:cNvPr>
          <p:cNvPicPr>
            <a:picLocks noChangeAspect="1"/>
          </p:cNvPicPr>
          <p:nvPr/>
        </p:nvPicPr>
        <p:blipFill>
          <a:blip r:embed="rId7"/>
          <a:stretch>
            <a:fillRect/>
          </a:stretch>
        </p:blipFill>
        <p:spPr>
          <a:xfrm>
            <a:off x="5055301" y="233677"/>
            <a:ext cx="3424435" cy="3457790"/>
          </a:xfrm>
          <a:prstGeom prst="rect">
            <a:avLst/>
          </a:prstGeom>
        </p:spPr>
      </p:pic>
      <p:pic>
        <p:nvPicPr>
          <p:cNvPr id="6" name="Grafik 5">
            <a:extLst>
              <a:ext uri="{FF2B5EF4-FFF2-40B4-BE49-F238E27FC236}">
                <a16:creationId xmlns:a16="http://schemas.microsoft.com/office/drawing/2014/main" id="{7A216A88-B512-A56C-1C16-89DC6695B8D2}"/>
              </a:ext>
            </a:extLst>
          </p:cNvPr>
          <p:cNvPicPr>
            <a:picLocks noChangeAspect="1"/>
          </p:cNvPicPr>
          <p:nvPr/>
        </p:nvPicPr>
        <p:blipFill rotWithShape="1">
          <a:blip r:embed="rId8"/>
          <a:srcRect l="10847" t="16207" r="10348" b="12485"/>
          <a:stretch/>
        </p:blipFill>
        <p:spPr>
          <a:xfrm>
            <a:off x="1341965" y="940351"/>
            <a:ext cx="2788035" cy="1419077"/>
          </a:xfrm>
          <a:prstGeom prst="rect">
            <a:avLst/>
          </a:prstGeom>
        </p:spPr>
      </p:pic>
    </p:spTree>
    <p:extLst>
      <p:ext uri="{BB962C8B-B14F-4D97-AF65-F5344CB8AC3E}">
        <p14:creationId xmlns:p14="http://schemas.microsoft.com/office/powerpoint/2010/main" val="1276563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Grafik 2" descr="Ein Bild, das Text, Person, drinnen enthält.&#10;&#10;Automatisch generierte Beschreibung">
            <a:extLst>
              <a:ext uri="{FF2B5EF4-FFF2-40B4-BE49-F238E27FC236}">
                <a16:creationId xmlns:a16="http://schemas.microsoft.com/office/drawing/2014/main" id="{10539E66-7EFA-857F-3827-3E83C875D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088" y="1674368"/>
            <a:ext cx="4738624" cy="3160569"/>
          </a:xfrm>
          <a:prstGeom prst="rect">
            <a:avLst/>
          </a:prstGeom>
        </p:spPr>
      </p:pic>
      <p:pic>
        <p:nvPicPr>
          <p:cNvPr id="7" name="Grafik 6" descr="Ein Bild, das Text, Uhr, Uhrzeit, Messanzeige enthält.&#10;&#10;Automatisch generierte Beschreibung">
            <a:extLst>
              <a:ext uri="{FF2B5EF4-FFF2-40B4-BE49-F238E27FC236}">
                <a16:creationId xmlns:a16="http://schemas.microsoft.com/office/drawing/2014/main" id="{0B295BCC-9D73-2E91-59DD-EE9F665AB07D}"/>
              </a:ext>
            </a:extLst>
          </p:cNvPr>
          <p:cNvPicPr>
            <a:picLocks noChangeAspect="1"/>
          </p:cNvPicPr>
          <p:nvPr/>
        </p:nvPicPr>
        <p:blipFill rotWithShape="1">
          <a:blip r:embed="rId4">
            <a:extLst>
              <a:ext uri="{28A0092B-C50C-407E-A947-70E740481C1C}">
                <a14:useLocalDpi xmlns:a14="http://schemas.microsoft.com/office/drawing/2010/main" val="0"/>
              </a:ext>
            </a:extLst>
          </a:blip>
          <a:srcRect r="45520"/>
          <a:stretch/>
        </p:blipFill>
        <p:spPr bwMode="auto">
          <a:xfrm>
            <a:off x="417227" y="5010738"/>
            <a:ext cx="1930400" cy="1483995"/>
          </a:xfrm>
          <a:prstGeom prst="rect">
            <a:avLst/>
          </a:prstGeom>
          <a:ln>
            <a:noFill/>
          </a:ln>
          <a:extLst>
            <a:ext uri="{53640926-AAD7-44D8-BBD7-CCE9431645EC}">
              <a14:shadowObscured xmlns:a14="http://schemas.microsoft.com/office/drawing/2010/main"/>
            </a:ext>
          </a:extLst>
        </p:spPr>
      </p:pic>
      <p:pic>
        <p:nvPicPr>
          <p:cNvPr id="8" name="Grafik 7" descr="Ein Bild, das Text, Uhr, draußen, blau enthält.&#10;&#10;Automatisch generierte Beschreibung">
            <a:extLst>
              <a:ext uri="{FF2B5EF4-FFF2-40B4-BE49-F238E27FC236}">
                <a16:creationId xmlns:a16="http://schemas.microsoft.com/office/drawing/2014/main" id="{F73AA0D3-6BCA-79CA-0F99-02C957361964}"/>
              </a:ext>
            </a:extLst>
          </p:cNvPr>
          <p:cNvPicPr>
            <a:picLocks noChangeAspect="1"/>
          </p:cNvPicPr>
          <p:nvPr/>
        </p:nvPicPr>
        <p:blipFill>
          <a:blip r:embed="rId5"/>
          <a:stretch>
            <a:fillRect/>
          </a:stretch>
        </p:blipFill>
        <p:spPr bwMode="auto">
          <a:xfrm>
            <a:off x="2854875" y="5010738"/>
            <a:ext cx="980525" cy="1483994"/>
          </a:xfrm>
          <a:prstGeom prst="rect">
            <a:avLst/>
          </a:prstGeom>
        </p:spPr>
      </p:pic>
      <p:pic>
        <p:nvPicPr>
          <p:cNvPr id="9" name="Grafik 8" descr="Ein Bild, das Text, Uhr, Anzeige, Messanzeige enthält.&#10;&#10;Automatisch generierte Beschreibung">
            <a:extLst>
              <a:ext uri="{FF2B5EF4-FFF2-40B4-BE49-F238E27FC236}">
                <a16:creationId xmlns:a16="http://schemas.microsoft.com/office/drawing/2014/main" id="{DB9D7575-D923-77A0-5895-F41D795DD341}"/>
              </a:ext>
            </a:extLst>
          </p:cNvPr>
          <p:cNvPicPr>
            <a:picLocks noChangeAspect="1"/>
          </p:cNvPicPr>
          <p:nvPr/>
        </p:nvPicPr>
        <p:blipFill>
          <a:blip r:embed="rId6"/>
          <a:stretch>
            <a:fillRect/>
          </a:stretch>
        </p:blipFill>
        <p:spPr bwMode="auto">
          <a:xfrm>
            <a:off x="4342648" y="5763715"/>
            <a:ext cx="2828196" cy="731017"/>
          </a:xfrm>
          <a:prstGeom prst="rect">
            <a:avLst/>
          </a:prstGeom>
        </p:spPr>
      </p:pic>
      <p:pic>
        <p:nvPicPr>
          <p:cNvPr id="11" name="Grafik 10" descr="Ein Bild, das drinnen enthält.&#10;&#10;Automatisch generierte Beschreibung">
            <a:extLst>
              <a:ext uri="{FF2B5EF4-FFF2-40B4-BE49-F238E27FC236}">
                <a16:creationId xmlns:a16="http://schemas.microsoft.com/office/drawing/2014/main" id="{F1C6E41F-B042-F2F1-7E4B-E895132A70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8592" y="362665"/>
            <a:ext cx="4232922" cy="6132068"/>
          </a:xfrm>
          <a:prstGeom prst="rect">
            <a:avLst/>
          </a:prstGeom>
        </p:spPr>
      </p:pic>
      <p:sp>
        <p:nvSpPr>
          <p:cNvPr id="12" name="Textfeld 11">
            <a:extLst>
              <a:ext uri="{FF2B5EF4-FFF2-40B4-BE49-F238E27FC236}">
                <a16:creationId xmlns:a16="http://schemas.microsoft.com/office/drawing/2014/main" id="{64A33A80-F8FE-DB5A-BA26-BC30AACAB6E5}"/>
              </a:ext>
            </a:extLst>
          </p:cNvPr>
          <p:cNvSpPr txBox="1"/>
          <p:nvPr/>
        </p:nvSpPr>
        <p:spPr>
          <a:xfrm flipH="1">
            <a:off x="2488837" y="362665"/>
            <a:ext cx="4050635" cy="1077218"/>
          </a:xfrm>
          <a:prstGeom prst="rect">
            <a:avLst/>
          </a:prstGeom>
          <a:noFill/>
        </p:spPr>
        <p:txBody>
          <a:bodyPr wrap="square" rtlCol="0">
            <a:spAutoFit/>
          </a:bodyPr>
          <a:lstStyle/>
          <a:p>
            <a:r>
              <a:rPr lang="de-DE" sz="3200" dirty="0"/>
              <a:t>Nur Nullen und Einsen</a:t>
            </a:r>
          </a:p>
          <a:p>
            <a:r>
              <a:rPr lang="de-DE" sz="3200" dirty="0"/>
              <a:t>Das Dualsystem</a:t>
            </a:r>
          </a:p>
        </p:txBody>
      </p:sp>
      <p:sp>
        <p:nvSpPr>
          <p:cNvPr id="13" name="Textfeld 12">
            <a:extLst>
              <a:ext uri="{FF2B5EF4-FFF2-40B4-BE49-F238E27FC236}">
                <a16:creationId xmlns:a16="http://schemas.microsoft.com/office/drawing/2014/main" id="{9526D3B7-CFB3-ED64-366D-46BED4CC9DCF}"/>
              </a:ext>
            </a:extLst>
          </p:cNvPr>
          <p:cNvSpPr txBox="1"/>
          <p:nvPr/>
        </p:nvSpPr>
        <p:spPr>
          <a:xfrm>
            <a:off x="417227" y="362665"/>
            <a:ext cx="1771639" cy="707886"/>
          </a:xfrm>
          <a:prstGeom prst="rect">
            <a:avLst/>
          </a:prstGeom>
          <a:noFill/>
        </p:spPr>
        <p:txBody>
          <a:bodyPr wrap="none" rtlCol="0">
            <a:spAutoFit/>
          </a:bodyPr>
          <a:lstStyle/>
          <a:p>
            <a:r>
              <a:rPr lang="de-DE" sz="4000" b="1" dirty="0"/>
              <a:t>THEMA</a:t>
            </a:r>
          </a:p>
        </p:txBody>
      </p:sp>
    </p:spTree>
    <p:extLst>
      <p:ext uri="{BB962C8B-B14F-4D97-AF65-F5344CB8AC3E}">
        <p14:creationId xmlns:p14="http://schemas.microsoft.com/office/powerpoint/2010/main" val="2623371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 name="Bild 5" descr="Pixeltabelle 5x7 grossbuchstaben N-Z">
            <a:extLst>
              <a:ext uri="{FF2B5EF4-FFF2-40B4-BE49-F238E27FC236}">
                <a16:creationId xmlns:a16="http://schemas.microsoft.com/office/drawing/2014/main" id="{99B0C02E-4F4B-C4F5-6506-A944C9BF12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187" y="1524001"/>
            <a:ext cx="10435176" cy="1079501"/>
          </a:xfrm>
          <a:prstGeom prst="rect">
            <a:avLst/>
          </a:prstGeom>
          <a:noFill/>
          <a:ln>
            <a:noFill/>
          </a:ln>
        </p:spPr>
      </p:pic>
      <p:pic>
        <p:nvPicPr>
          <p:cNvPr id="6" name="Bild 6" descr="Pixeltabelle 5x7 grossbuchstaben A-M">
            <a:extLst>
              <a:ext uri="{FF2B5EF4-FFF2-40B4-BE49-F238E27FC236}">
                <a16:creationId xmlns:a16="http://schemas.microsoft.com/office/drawing/2014/main" id="{8DE4AB58-D987-E20C-954E-0B7088E667E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87" y="444500"/>
            <a:ext cx="10435176" cy="1079501"/>
          </a:xfrm>
          <a:prstGeom prst="rect">
            <a:avLst/>
          </a:prstGeom>
          <a:noFill/>
          <a:ln>
            <a:noFill/>
          </a:ln>
        </p:spPr>
      </p:pic>
      <p:pic>
        <p:nvPicPr>
          <p:cNvPr id="10" name="Grafik 9" descr="Ein Bild, das Text, Shoji enthält.&#10;&#10;Automatisch generierte Beschreibung">
            <a:extLst>
              <a:ext uri="{FF2B5EF4-FFF2-40B4-BE49-F238E27FC236}">
                <a16:creationId xmlns:a16="http://schemas.microsoft.com/office/drawing/2014/main" id="{2BF74524-6063-F2A8-0466-7F162CAA0C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8600" y="2838411"/>
            <a:ext cx="4449763" cy="3672323"/>
          </a:xfrm>
          <a:prstGeom prst="rect">
            <a:avLst/>
          </a:prstGeom>
        </p:spPr>
      </p:pic>
      <p:sp>
        <p:nvSpPr>
          <p:cNvPr id="11" name="Textfeld 10">
            <a:extLst>
              <a:ext uri="{FF2B5EF4-FFF2-40B4-BE49-F238E27FC236}">
                <a16:creationId xmlns:a16="http://schemas.microsoft.com/office/drawing/2014/main" id="{EF671E17-F3A5-9655-4207-88BE4BBB6EDE}"/>
              </a:ext>
            </a:extLst>
          </p:cNvPr>
          <p:cNvSpPr txBox="1"/>
          <p:nvPr/>
        </p:nvSpPr>
        <p:spPr>
          <a:xfrm>
            <a:off x="550324" y="4674572"/>
            <a:ext cx="5083636" cy="1569660"/>
          </a:xfrm>
          <a:prstGeom prst="rect">
            <a:avLst/>
          </a:prstGeom>
          <a:noFill/>
        </p:spPr>
        <p:txBody>
          <a:bodyPr wrap="none" rtlCol="0">
            <a:spAutoFit/>
          </a:bodyPr>
          <a:lstStyle/>
          <a:p>
            <a:r>
              <a:rPr lang="de-DE" sz="3200" dirty="0"/>
              <a:t>Auch Texte sind Bilder </a:t>
            </a:r>
          </a:p>
          <a:p>
            <a:r>
              <a:rPr lang="de-DE" sz="3200" dirty="0"/>
              <a:t>aus Nullen und Einsen </a:t>
            </a:r>
          </a:p>
          <a:p>
            <a:r>
              <a:rPr lang="de-DE" sz="3200" dirty="0"/>
              <a:t>Lichtpunkte auf dem Monitor</a:t>
            </a:r>
          </a:p>
        </p:txBody>
      </p:sp>
      <p:pic>
        <p:nvPicPr>
          <p:cNvPr id="12" name="Grafik 11">
            <a:extLst>
              <a:ext uri="{FF2B5EF4-FFF2-40B4-BE49-F238E27FC236}">
                <a16:creationId xmlns:a16="http://schemas.microsoft.com/office/drawing/2014/main" id="{BD3641F9-A836-B2D5-C513-4C5674ED7C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4903" y="2889249"/>
            <a:ext cx="1313430" cy="1079501"/>
          </a:xfrm>
          <a:prstGeom prst="rect">
            <a:avLst/>
          </a:prstGeom>
        </p:spPr>
      </p:pic>
      <p:sp>
        <p:nvSpPr>
          <p:cNvPr id="13" name="Textfeld 12">
            <a:extLst>
              <a:ext uri="{FF2B5EF4-FFF2-40B4-BE49-F238E27FC236}">
                <a16:creationId xmlns:a16="http://schemas.microsoft.com/office/drawing/2014/main" id="{6D7DF604-FBF5-6EE7-AB9D-2B0BC474EC53}"/>
              </a:ext>
            </a:extLst>
          </p:cNvPr>
          <p:cNvSpPr txBox="1"/>
          <p:nvPr/>
        </p:nvSpPr>
        <p:spPr>
          <a:xfrm>
            <a:off x="549151" y="3966686"/>
            <a:ext cx="1771639" cy="707886"/>
          </a:xfrm>
          <a:prstGeom prst="rect">
            <a:avLst/>
          </a:prstGeom>
          <a:noFill/>
        </p:spPr>
        <p:txBody>
          <a:bodyPr wrap="none" rtlCol="0">
            <a:spAutoFit/>
          </a:bodyPr>
          <a:lstStyle/>
          <a:p>
            <a:r>
              <a:rPr lang="de-DE" sz="4000" b="1" dirty="0"/>
              <a:t>THEMA</a:t>
            </a:r>
          </a:p>
        </p:txBody>
      </p:sp>
    </p:spTree>
    <p:extLst>
      <p:ext uri="{BB962C8B-B14F-4D97-AF65-F5344CB8AC3E}">
        <p14:creationId xmlns:p14="http://schemas.microsoft.com/office/powerpoint/2010/main" val="556634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9" name="Grafik 8" descr="Ein Bild, das farbig, verschieden enthält.&#10;&#10;Automatisch generierte Beschreibung">
            <a:extLst>
              <a:ext uri="{FF2B5EF4-FFF2-40B4-BE49-F238E27FC236}">
                <a16:creationId xmlns:a16="http://schemas.microsoft.com/office/drawing/2014/main" id="{715663DC-1ED4-84FB-5817-4DBC2FA1A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67" y="1771013"/>
            <a:ext cx="11821266" cy="4502787"/>
          </a:xfrm>
          <a:prstGeom prst="rect">
            <a:avLst/>
          </a:prstGeom>
        </p:spPr>
      </p:pic>
      <p:sp>
        <p:nvSpPr>
          <p:cNvPr id="2" name="Textfeld 1">
            <a:extLst>
              <a:ext uri="{FF2B5EF4-FFF2-40B4-BE49-F238E27FC236}">
                <a16:creationId xmlns:a16="http://schemas.microsoft.com/office/drawing/2014/main" id="{C0B5333C-978C-7375-4024-D2603FAE9053}"/>
              </a:ext>
            </a:extLst>
          </p:cNvPr>
          <p:cNvSpPr txBox="1"/>
          <p:nvPr/>
        </p:nvSpPr>
        <p:spPr>
          <a:xfrm>
            <a:off x="4032591" y="504190"/>
            <a:ext cx="7974042" cy="584775"/>
          </a:xfrm>
          <a:prstGeom prst="rect">
            <a:avLst/>
          </a:prstGeom>
          <a:noFill/>
        </p:spPr>
        <p:txBody>
          <a:bodyPr wrap="none" rtlCol="0">
            <a:spAutoFit/>
          </a:bodyPr>
          <a:lstStyle/>
          <a:p>
            <a:r>
              <a:rPr lang="de-DE" sz="3200" dirty="0"/>
              <a:t>Informationsverlust – Auflösung - Datenmenge</a:t>
            </a:r>
          </a:p>
        </p:txBody>
      </p:sp>
      <p:sp>
        <p:nvSpPr>
          <p:cNvPr id="7" name="Textfeld 6">
            <a:extLst>
              <a:ext uri="{FF2B5EF4-FFF2-40B4-BE49-F238E27FC236}">
                <a16:creationId xmlns:a16="http://schemas.microsoft.com/office/drawing/2014/main" id="{35827B68-4B2F-419C-A6A6-9D977620AD42}"/>
              </a:ext>
            </a:extLst>
          </p:cNvPr>
          <p:cNvSpPr txBox="1"/>
          <p:nvPr/>
        </p:nvSpPr>
        <p:spPr>
          <a:xfrm>
            <a:off x="185367" y="504190"/>
            <a:ext cx="1771639" cy="707886"/>
          </a:xfrm>
          <a:prstGeom prst="rect">
            <a:avLst/>
          </a:prstGeom>
          <a:noFill/>
        </p:spPr>
        <p:txBody>
          <a:bodyPr wrap="none" rtlCol="0">
            <a:spAutoFit/>
          </a:bodyPr>
          <a:lstStyle/>
          <a:p>
            <a:r>
              <a:rPr lang="de-DE" sz="4000" b="1" dirty="0"/>
              <a:t>THEMA</a:t>
            </a:r>
          </a:p>
        </p:txBody>
      </p:sp>
    </p:spTree>
    <p:extLst>
      <p:ext uri="{BB962C8B-B14F-4D97-AF65-F5344CB8AC3E}">
        <p14:creationId xmlns:p14="http://schemas.microsoft.com/office/powerpoint/2010/main" val="82965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Grafik 1" descr="Ein Bild, das Projektor enthält.&#10;&#10;Automatisch generierte Beschreibung">
            <a:extLst>
              <a:ext uri="{FF2B5EF4-FFF2-40B4-BE49-F238E27FC236}">
                <a16:creationId xmlns:a16="http://schemas.microsoft.com/office/drawing/2014/main" id="{0FBB737A-D642-050F-F1F4-B6E3ACC41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13" y="1510299"/>
            <a:ext cx="2224088" cy="2183971"/>
          </a:xfrm>
          <a:prstGeom prst="rect">
            <a:avLst/>
          </a:prstGeom>
        </p:spPr>
      </p:pic>
      <p:sp>
        <p:nvSpPr>
          <p:cNvPr id="3" name="Textfeld 2">
            <a:extLst>
              <a:ext uri="{FF2B5EF4-FFF2-40B4-BE49-F238E27FC236}">
                <a16:creationId xmlns:a16="http://schemas.microsoft.com/office/drawing/2014/main" id="{D76D5E20-60E2-DC0E-9152-50459BAE1938}"/>
              </a:ext>
            </a:extLst>
          </p:cNvPr>
          <p:cNvSpPr txBox="1"/>
          <p:nvPr/>
        </p:nvSpPr>
        <p:spPr>
          <a:xfrm>
            <a:off x="4549986" y="337820"/>
            <a:ext cx="6384120" cy="1077218"/>
          </a:xfrm>
          <a:prstGeom prst="rect">
            <a:avLst/>
          </a:prstGeom>
          <a:noFill/>
        </p:spPr>
        <p:txBody>
          <a:bodyPr wrap="none" rtlCol="0">
            <a:spAutoFit/>
          </a:bodyPr>
          <a:lstStyle/>
          <a:p>
            <a:r>
              <a:rPr lang="de-DE" sz="3200" dirty="0"/>
              <a:t>Farben entstehen durch Mischen </a:t>
            </a:r>
            <a:br>
              <a:rPr lang="de-DE" sz="3200" dirty="0"/>
            </a:br>
            <a:r>
              <a:rPr lang="de-DE" sz="3200" dirty="0"/>
              <a:t>von rotem, grünem und blauem Licht</a:t>
            </a:r>
          </a:p>
        </p:txBody>
      </p:sp>
      <p:pic>
        <p:nvPicPr>
          <p:cNvPr id="4" name="Grafik 3">
            <a:extLst>
              <a:ext uri="{FF2B5EF4-FFF2-40B4-BE49-F238E27FC236}">
                <a16:creationId xmlns:a16="http://schemas.microsoft.com/office/drawing/2014/main" id="{305D6E8C-CAF2-784E-A092-6D4D02A30D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9986" y="1856105"/>
            <a:ext cx="7642014" cy="5001895"/>
          </a:xfrm>
          <a:prstGeom prst="rect">
            <a:avLst/>
          </a:prstGeom>
        </p:spPr>
      </p:pic>
      <p:pic>
        <p:nvPicPr>
          <p:cNvPr id="6" name="Grafik 5" descr="Ein Bild, das Elektronik enthält.&#10;&#10;Automatisch generierte Beschreibung">
            <a:extLst>
              <a:ext uri="{FF2B5EF4-FFF2-40B4-BE49-F238E27FC236}">
                <a16:creationId xmlns:a16="http://schemas.microsoft.com/office/drawing/2014/main" id="{B00FD30A-3A1D-4EC3-0FFB-154F69F1B3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7" y="4255715"/>
            <a:ext cx="4419600" cy="2500685"/>
          </a:xfrm>
          <a:prstGeom prst="rect">
            <a:avLst/>
          </a:prstGeom>
        </p:spPr>
      </p:pic>
      <p:sp>
        <p:nvSpPr>
          <p:cNvPr id="7" name="Textfeld 6">
            <a:extLst>
              <a:ext uri="{FF2B5EF4-FFF2-40B4-BE49-F238E27FC236}">
                <a16:creationId xmlns:a16="http://schemas.microsoft.com/office/drawing/2014/main" id="{81071AF9-CC4D-F05E-07EA-762E9958D40E}"/>
              </a:ext>
            </a:extLst>
          </p:cNvPr>
          <p:cNvSpPr txBox="1"/>
          <p:nvPr/>
        </p:nvSpPr>
        <p:spPr>
          <a:xfrm>
            <a:off x="217493" y="337820"/>
            <a:ext cx="1771639" cy="707886"/>
          </a:xfrm>
          <a:prstGeom prst="rect">
            <a:avLst/>
          </a:prstGeom>
          <a:noFill/>
        </p:spPr>
        <p:txBody>
          <a:bodyPr wrap="none" rtlCol="0">
            <a:spAutoFit/>
          </a:bodyPr>
          <a:lstStyle/>
          <a:p>
            <a:r>
              <a:rPr lang="de-DE" sz="4000" b="1" dirty="0"/>
              <a:t>THEMA</a:t>
            </a:r>
          </a:p>
        </p:txBody>
      </p:sp>
    </p:spTree>
    <p:extLst>
      <p:ext uri="{BB962C8B-B14F-4D97-AF65-F5344CB8AC3E}">
        <p14:creationId xmlns:p14="http://schemas.microsoft.com/office/powerpoint/2010/main" val="172948558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1149</Words>
  <Application>Microsoft Office PowerPoint</Application>
  <PresentationFormat>Breitbild</PresentationFormat>
  <Paragraphs>110</Paragraphs>
  <Slides>16</Slides>
  <Notes>15</Notes>
  <HiddenSlides>1</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16</vt:i4>
      </vt:variant>
    </vt:vector>
  </HeadingPairs>
  <TitlesOfParts>
    <vt:vector size="20" baseType="lpstr">
      <vt:lpstr>Arial</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Berthold Hufnagel</dc:creator>
  <cp:lastModifiedBy>Berthold Hufnagel</cp:lastModifiedBy>
  <cp:revision>12</cp:revision>
  <dcterms:created xsi:type="dcterms:W3CDTF">2022-05-21T10:44:29Z</dcterms:created>
  <dcterms:modified xsi:type="dcterms:W3CDTF">2022-06-16T16:43:21Z</dcterms:modified>
</cp:coreProperties>
</file>